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2"/>
  </p:notesMasterIdLst>
  <p:sldIdLst>
    <p:sldId id="256" r:id="rId2"/>
    <p:sldId id="258" r:id="rId3"/>
    <p:sldId id="279" r:id="rId4"/>
    <p:sldId id="292" r:id="rId5"/>
    <p:sldId id="283" r:id="rId6"/>
    <p:sldId id="284" r:id="rId7"/>
    <p:sldId id="285" r:id="rId8"/>
    <p:sldId id="281" r:id="rId9"/>
    <p:sldId id="291" r:id="rId10"/>
    <p:sldId id="274" r:id="rId11"/>
  </p:sldIdLst>
  <p:sldSz cx="12192000" cy="6858000"/>
  <p:notesSz cx="9926638" cy="6797675"/>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8" autoAdjust="0"/>
    <p:restoredTop sz="96122" autoAdjust="0"/>
  </p:normalViewPr>
  <p:slideViewPr>
    <p:cSldViewPr showGuides="1">
      <p:cViewPr varScale="1">
        <p:scale>
          <a:sx n="96" d="100"/>
          <a:sy n="96" d="100"/>
        </p:scale>
        <p:origin x="897" y="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ru-RU" sz="1860" b="0" i="0" u="none" strike="noStrike" kern="1200" spc="0" baseline="0">
                <a:solidFill>
                  <a:schemeClr val="tx1">
                    <a:lumMod val="65000"/>
                    <a:lumOff val="35000"/>
                  </a:schemeClr>
                </a:solidFill>
                <a:latin typeface="+mn-lt"/>
                <a:ea typeface="+mn-ea"/>
                <a:cs typeface="+mn-cs"/>
              </a:defRPr>
            </a:pPr>
            <a:r>
              <a:rPr lang="ru-RU"/>
              <a:t>Сравнительный анализ нештатных ситуаций</a:t>
            </a:r>
          </a:p>
        </c:rich>
      </c:tx>
      <c:layout>
        <c:manualLayout>
          <c:xMode val="edge"/>
          <c:yMode val="edge"/>
          <c:x val="0.32128015168894097"/>
          <c:y val="2.32558139534884E-2"/>
        </c:manualLayout>
      </c:layout>
      <c:overlay val="0"/>
      <c:spPr>
        <a:noFill/>
        <a:ln>
          <a:noFill/>
        </a:ln>
        <a:effectLst/>
      </c:spPr>
      <c:txPr>
        <a:bodyPr rot="0" spcFirstLastPara="1" vertOverflow="ellipsis" vert="horz" wrap="square" anchor="ctr" anchorCtr="1"/>
        <a:lstStyle/>
        <a:p>
          <a:pPr>
            <a:defRPr lang="ru-RU" sz="186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manualLayout>
          <c:layoutTarget val="inner"/>
          <c:xMode val="edge"/>
          <c:yMode val="edge"/>
          <c:x val="3.0290424141154199E-2"/>
          <c:y val="0.14595495790820301"/>
          <c:w val="0.95011479628613305"/>
          <c:h val="0.65553596469379805"/>
        </c:manualLayout>
      </c:layout>
      <c:lineChart>
        <c:grouping val="standard"/>
        <c:varyColors val="0"/>
        <c:ser>
          <c:idx val="0"/>
          <c:order val="0"/>
          <c:tx>
            <c:strRef>
              <c:f>Лист1!$B$1</c:f>
              <c:strCache>
                <c:ptCount val="1"/>
                <c:pt idx="0">
                  <c:v>2022 год</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Лист1!$A$2:$A$4</c:f>
              <c:strCache>
                <c:ptCount val="3"/>
                <c:pt idx="0">
                  <c:v>октябрь</c:v>
                </c:pt>
                <c:pt idx="1">
                  <c:v>ноябрь</c:v>
                </c:pt>
                <c:pt idx="2">
                  <c:v>декабрь</c:v>
                </c:pt>
              </c:strCache>
            </c:strRef>
          </c:cat>
          <c:val>
            <c:numRef>
              <c:f>Лист1!$B$2:$B$4</c:f>
              <c:numCache>
                <c:formatCode>General</c:formatCode>
                <c:ptCount val="3"/>
                <c:pt idx="0">
                  <c:v>4</c:v>
                </c:pt>
                <c:pt idx="1">
                  <c:v>17</c:v>
                </c:pt>
                <c:pt idx="2">
                  <c:v>8</c:v>
                </c:pt>
              </c:numCache>
            </c:numRef>
          </c:val>
          <c:smooth val="0"/>
          <c:extLst>
            <c:ext xmlns:c16="http://schemas.microsoft.com/office/drawing/2014/chart" uri="{C3380CC4-5D6E-409C-BE32-E72D297353CC}">
              <c16:uniqueId val="{00000000-985C-4F00-B0FF-C22CB33F002A}"/>
            </c:ext>
          </c:extLst>
        </c:ser>
        <c:ser>
          <c:idx val="1"/>
          <c:order val="1"/>
          <c:tx>
            <c:strRef>
              <c:f>Лист1!$C$1</c:f>
              <c:strCache>
                <c:ptCount val="1"/>
                <c:pt idx="0">
                  <c:v>2023 год</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Лист1!$A$2:$A$4</c:f>
              <c:strCache>
                <c:ptCount val="3"/>
                <c:pt idx="0">
                  <c:v>октябрь</c:v>
                </c:pt>
                <c:pt idx="1">
                  <c:v>ноябрь</c:v>
                </c:pt>
                <c:pt idx="2">
                  <c:v>декабрь</c:v>
                </c:pt>
              </c:strCache>
            </c:strRef>
          </c:cat>
          <c:val>
            <c:numRef>
              <c:f>Лист1!$C$2:$C$4</c:f>
              <c:numCache>
                <c:formatCode>General</c:formatCode>
                <c:ptCount val="3"/>
                <c:pt idx="0">
                  <c:v>0</c:v>
                </c:pt>
                <c:pt idx="1">
                  <c:v>0</c:v>
                </c:pt>
                <c:pt idx="2">
                  <c:v>3</c:v>
                </c:pt>
              </c:numCache>
            </c:numRef>
          </c:val>
          <c:smooth val="0"/>
          <c:extLst>
            <c:ext xmlns:c16="http://schemas.microsoft.com/office/drawing/2014/chart" uri="{C3380CC4-5D6E-409C-BE32-E72D297353CC}">
              <c16:uniqueId val="{00000001-985C-4F00-B0FF-C22CB33F002A}"/>
            </c:ext>
          </c:extLst>
        </c:ser>
        <c:dLbls>
          <c:showLegendKey val="0"/>
          <c:showVal val="0"/>
          <c:showCatName val="0"/>
          <c:showSerName val="0"/>
          <c:showPercent val="0"/>
          <c:showBubbleSize val="0"/>
        </c:dLbls>
        <c:marker val="1"/>
        <c:smooth val="0"/>
        <c:axId val="495473992"/>
        <c:axId val="495472024"/>
      </c:lineChart>
      <c:catAx>
        <c:axId val="495473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ru-RU" sz="1195" b="0" i="0" u="none" strike="noStrike" kern="1200" baseline="0">
                <a:solidFill>
                  <a:schemeClr val="tx1">
                    <a:lumMod val="65000"/>
                    <a:lumOff val="35000"/>
                  </a:schemeClr>
                </a:solidFill>
                <a:latin typeface="+mn-lt"/>
                <a:ea typeface="+mn-ea"/>
                <a:cs typeface="+mn-cs"/>
              </a:defRPr>
            </a:pPr>
            <a:endParaRPr lang="ru-RU"/>
          </a:p>
        </c:txPr>
        <c:crossAx val="495472024"/>
        <c:crosses val="autoZero"/>
        <c:auto val="1"/>
        <c:lblAlgn val="ctr"/>
        <c:lblOffset val="100"/>
        <c:noMultiLvlLbl val="0"/>
      </c:catAx>
      <c:valAx>
        <c:axId val="495472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ru-RU" sz="1195" b="0" i="0" u="none" strike="noStrike" kern="1200" baseline="0">
                <a:solidFill>
                  <a:schemeClr val="tx1">
                    <a:lumMod val="65000"/>
                    <a:lumOff val="35000"/>
                  </a:schemeClr>
                </a:solidFill>
                <a:latin typeface="+mn-lt"/>
                <a:ea typeface="+mn-ea"/>
                <a:cs typeface="+mn-cs"/>
              </a:defRPr>
            </a:pPr>
            <a:endParaRPr lang="ru-RU"/>
          </a:p>
        </c:txPr>
        <c:crossAx val="495473992"/>
        <c:crosses val="autoZero"/>
        <c:crossBetween val="between"/>
      </c:valAx>
      <c:spPr>
        <a:pattFill prst="pct5">
          <a:fgClr>
            <a:schemeClr val="accent1"/>
          </a:fgClr>
          <a:bgClr>
            <a:schemeClr val="bg1"/>
          </a:bgClr>
        </a:pattFill>
        <a:ln>
          <a:noFill/>
        </a:ln>
        <a:effectLst/>
      </c:spPr>
    </c:plotArea>
    <c:legend>
      <c:legendPos val="b"/>
      <c:overlay val="0"/>
      <c:spPr>
        <a:noFill/>
        <a:ln>
          <a:noFill/>
        </a:ln>
        <a:effectLst/>
      </c:spPr>
      <c:txPr>
        <a:bodyPr rot="0" spcFirstLastPara="1" vertOverflow="ellipsis" vert="horz" wrap="square" anchor="ctr" anchorCtr="1"/>
        <a:lstStyle/>
        <a:p>
          <a:pPr>
            <a:defRPr lang="ru-RU" sz="1195"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lang="ru-RU"/>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4301703" cy="340043"/>
          </a:xfrm>
          <a:prstGeom prst="rect">
            <a:avLst/>
          </a:prstGeom>
        </p:spPr>
        <p:txBody>
          <a:bodyPr vert="horz" lIns="91758" tIns="45880" rIns="91758" bIns="45880" rtlCol="0"/>
          <a:lstStyle>
            <a:lvl1pPr algn="l">
              <a:defRPr sz="1200"/>
            </a:lvl1pPr>
          </a:lstStyle>
          <a:p>
            <a:endParaRPr lang="ru-RU" dirty="0"/>
          </a:p>
        </p:txBody>
      </p:sp>
      <p:sp>
        <p:nvSpPr>
          <p:cNvPr id="3" name="Дата 2"/>
          <p:cNvSpPr>
            <a:spLocks noGrp="1"/>
          </p:cNvSpPr>
          <p:nvPr>
            <p:ph type="dt" idx="1"/>
          </p:nvPr>
        </p:nvSpPr>
        <p:spPr>
          <a:xfrm>
            <a:off x="5623339" y="1"/>
            <a:ext cx="4301702" cy="340043"/>
          </a:xfrm>
          <a:prstGeom prst="rect">
            <a:avLst/>
          </a:prstGeom>
        </p:spPr>
        <p:txBody>
          <a:bodyPr vert="horz" lIns="91758" tIns="45880" rIns="91758" bIns="45880" rtlCol="0"/>
          <a:lstStyle>
            <a:lvl1pPr algn="r">
              <a:defRPr sz="1200"/>
            </a:lvl1pPr>
          </a:lstStyle>
          <a:p>
            <a:fld id="{D65C7D46-13C4-491D-B482-04FC467F6BEB}" type="datetimeFigureOut">
              <a:rPr lang="ru-RU" smtClean="0"/>
              <a:t>19.01.2024</a:t>
            </a:fld>
            <a:endParaRPr lang="ru-RU" dirty="0"/>
          </a:p>
        </p:txBody>
      </p:sp>
      <p:sp>
        <p:nvSpPr>
          <p:cNvPr id="4" name="Образ слайда 3"/>
          <p:cNvSpPr>
            <a:spLocks noGrp="1" noRot="1" noChangeAspect="1"/>
          </p:cNvSpPr>
          <p:nvPr>
            <p:ph type="sldImg" idx="2"/>
          </p:nvPr>
        </p:nvSpPr>
        <p:spPr>
          <a:xfrm>
            <a:off x="2924175" y="850900"/>
            <a:ext cx="4078288" cy="2293938"/>
          </a:xfrm>
          <a:prstGeom prst="rect">
            <a:avLst/>
          </a:prstGeom>
          <a:noFill/>
          <a:ln w="12700">
            <a:solidFill>
              <a:prstClr val="black"/>
            </a:solidFill>
          </a:ln>
        </p:spPr>
        <p:txBody>
          <a:bodyPr vert="horz" lIns="91758" tIns="45880" rIns="91758" bIns="45880" rtlCol="0" anchor="ctr"/>
          <a:lstStyle/>
          <a:p>
            <a:endParaRPr lang="ru-RU" dirty="0"/>
          </a:p>
        </p:txBody>
      </p:sp>
      <p:sp>
        <p:nvSpPr>
          <p:cNvPr id="5" name="Заметки 4"/>
          <p:cNvSpPr>
            <a:spLocks noGrp="1"/>
          </p:cNvSpPr>
          <p:nvPr>
            <p:ph type="body" sz="quarter" idx="3"/>
          </p:nvPr>
        </p:nvSpPr>
        <p:spPr>
          <a:xfrm>
            <a:off x="992825" y="3271719"/>
            <a:ext cx="7940991" cy="2675850"/>
          </a:xfrm>
          <a:prstGeom prst="rect">
            <a:avLst/>
          </a:prstGeom>
        </p:spPr>
        <p:txBody>
          <a:bodyPr vert="horz" lIns="91758" tIns="45880" rIns="91758" bIns="4588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6457634"/>
            <a:ext cx="4301703" cy="340043"/>
          </a:xfrm>
          <a:prstGeom prst="rect">
            <a:avLst/>
          </a:prstGeom>
        </p:spPr>
        <p:txBody>
          <a:bodyPr vert="horz" lIns="91758" tIns="45880" rIns="91758" bIns="45880" rtlCol="0" anchor="b"/>
          <a:lstStyle>
            <a:lvl1pPr algn="l">
              <a:defRPr sz="1200"/>
            </a:lvl1pPr>
          </a:lstStyle>
          <a:p>
            <a:endParaRPr lang="ru-RU" dirty="0"/>
          </a:p>
        </p:txBody>
      </p:sp>
      <p:sp>
        <p:nvSpPr>
          <p:cNvPr id="7" name="Номер слайда 6"/>
          <p:cNvSpPr>
            <a:spLocks noGrp="1"/>
          </p:cNvSpPr>
          <p:nvPr>
            <p:ph type="sldNum" sz="quarter" idx="5"/>
          </p:nvPr>
        </p:nvSpPr>
        <p:spPr>
          <a:xfrm>
            <a:off x="5623339" y="6457634"/>
            <a:ext cx="4301702" cy="340043"/>
          </a:xfrm>
          <a:prstGeom prst="rect">
            <a:avLst/>
          </a:prstGeom>
        </p:spPr>
        <p:txBody>
          <a:bodyPr vert="horz" lIns="91758" tIns="45880" rIns="91758" bIns="45880" rtlCol="0" anchor="b"/>
          <a:lstStyle>
            <a:lvl1pPr algn="r">
              <a:defRPr sz="1200"/>
            </a:lvl1pPr>
          </a:lstStyle>
          <a:p>
            <a:fld id="{F9A65FBE-B003-4F09-8A64-58854D5C4739}" type="slidenum">
              <a:rPr lang="ru-RU" smtClean="0"/>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9A65FBE-B003-4F09-8A64-58854D5C4739}" type="slidenum">
              <a:rPr lang="ru-RU" smtClean="0"/>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ru-RU" dirty="0"/>
              <a:t>Ейские тепловые сети</a:t>
            </a:r>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F0A920D-1D7A-4C20-BC57-DCAB93AB917E}" type="datetime1">
              <a:rPr lang="en-US" smtClean="0"/>
              <a:t>1/19/2024</a:t>
            </a:fld>
            <a:endParaRPr lang="en-US" dirty="0"/>
          </a:p>
        </p:txBody>
      </p:sp>
      <p:sp>
        <p:nvSpPr>
          <p:cNvPr id="6" name="Holder 6"/>
          <p:cNvSpPr>
            <a:spLocks noGrp="1"/>
          </p:cNvSpPr>
          <p:nvPr>
            <p:ph type="sldNum" sz="quarter" idx="7"/>
          </p:nvPr>
        </p:nvSpPr>
        <p:spPr/>
        <p:txBody>
          <a:bodyPr lIns="0" tIns="0" rIns="0" bIns="0"/>
          <a:lstStyle>
            <a:lvl1pPr>
              <a:defRPr sz="2000" b="0" i="0">
                <a:solidFill>
                  <a:schemeClr val="bg1"/>
                </a:solidFill>
                <a:latin typeface="Times New Roman" panose="02020603050405020304"/>
                <a:cs typeface="Times New Roman" panose="02020603050405020304"/>
              </a:defRPr>
            </a:lvl1pPr>
          </a:lstStyle>
          <a:p>
            <a:pPr marL="25400">
              <a:lnSpc>
                <a:spcPts val="2285"/>
              </a:lnSpc>
            </a:pPr>
            <a:fld id="{81D60167-4931-47E6-BA6A-407CBD079E47}" type="slidenum">
              <a:rPr dirty="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7" y="6400799"/>
            <a:ext cx="12189460" cy="457200"/>
          </a:xfrm>
          <a:custGeom>
            <a:avLst/>
            <a:gdLst/>
            <a:ahLst/>
            <a:cxnLst/>
            <a:rect l="l" t="t" r="r" b="b"/>
            <a:pathLst>
              <a:path w="12189460" h="457200">
                <a:moveTo>
                  <a:pt x="0" y="457199"/>
                </a:moveTo>
                <a:lnTo>
                  <a:pt x="12188952" y="457199"/>
                </a:lnTo>
                <a:lnTo>
                  <a:pt x="12188952" y="0"/>
                </a:lnTo>
                <a:lnTo>
                  <a:pt x="0" y="0"/>
                </a:lnTo>
                <a:lnTo>
                  <a:pt x="0" y="457199"/>
                </a:lnTo>
                <a:close/>
              </a:path>
            </a:pathLst>
          </a:custGeom>
          <a:solidFill>
            <a:srgbClr val="2583C5"/>
          </a:solidFill>
        </p:spPr>
        <p:txBody>
          <a:bodyPr wrap="square" lIns="0" tIns="0" rIns="0" bIns="0" rtlCol="0"/>
          <a:lstStyle/>
          <a:p>
            <a:endParaRPr dirty="0"/>
          </a:p>
        </p:txBody>
      </p:sp>
      <p:sp>
        <p:nvSpPr>
          <p:cNvPr id="17" name="bk object 17"/>
          <p:cNvSpPr/>
          <p:nvPr/>
        </p:nvSpPr>
        <p:spPr>
          <a:xfrm>
            <a:off x="0" y="6333744"/>
            <a:ext cx="12189460" cy="64135"/>
          </a:xfrm>
          <a:custGeom>
            <a:avLst/>
            <a:gdLst/>
            <a:ahLst/>
            <a:cxnLst/>
            <a:rect l="l" t="t" r="r" b="b"/>
            <a:pathLst>
              <a:path w="12189460" h="64135">
                <a:moveTo>
                  <a:pt x="0" y="64007"/>
                </a:moveTo>
                <a:lnTo>
                  <a:pt x="12188952" y="64007"/>
                </a:lnTo>
                <a:lnTo>
                  <a:pt x="12188952" y="0"/>
                </a:lnTo>
                <a:lnTo>
                  <a:pt x="0" y="0"/>
                </a:lnTo>
                <a:lnTo>
                  <a:pt x="0" y="64007"/>
                </a:lnTo>
                <a:close/>
              </a:path>
            </a:pathLst>
          </a:custGeom>
          <a:solidFill>
            <a:srgbClr val="1CACE3"/>
          </a:solidFill>
        </p:spPr>
        <p:txBody>
          <a:bodyPr wrap="square" lIns="0" tIns="0" rIns="0" bIns="0" rtlCol="0"/>
          <a:lstStyle/>
          <a:p>
            <a:endParaRPr dirty="0"/>
          </a:p>
        </p:txBody>
      </p:sp>
      <p:sp>
        <p:nvSpPr>
          <p:cNvPr id="18" name="bk object 18"/>
          <p:cNvSpPr/>
          <p:nvPr/>
        </p:nvSpPr>
        <p:spPr>
          <a:xfrm>
            <a:off x="1193291" y="1737360"/>
            <a:ext cx="9966960" cy="0"/>
          </a:xfrm>
          <a:custGeom>
            <a:avLst/>
            <a:gdLst/>
            <a:ahLst/>
            <a:cxnLst/>
            <a:rect l="l" t="t" r="r" b="b"/>
            <a:pathLst>
              <a:path w="9966960">
                <a:moveTo>
                  <a:pt x="0" y="0"/>
                </a:moveTo>
                <a:lnTo>
                  <a:pt x="9966960" y="0"/>
                </a:lnTo>
              </a:path>
            </a:pathLst>
          </a:custGeom>
          <a:ln w="6096">
            <a:solidFill>
              <a:srgbClr val="7E7E7E"/>
            </a:solidFill>
          </a:ln>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3200" b="1" i="0">
                <a:solidFill>
                  <a:srgbClr val="404040"/>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ru-RU" dirty="0"/>
              <a:t>Ейские тепловые сети</a:t>
            </a:r>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77AB36E-AE5A-4909-872E-6D600032EFDE}" type="datetime1">
              <a:rPr lang="en-US" smtClean="0"/>
              <a:t>1/19/2024</a:t>
            </a:fld>
            <a:endParaRPr lang="en-US" dirty="0"/>
          </a:p>
        </p:txBody>
      </p:sp>
      <p:sp>
        <p:nvSpPr>
          <p:cNvPr id="6" name="Holder 6"/>
          <p:cNvSpPr>
            <a:spLocks noGrp="1"/>
          </p:cNvSpPr>
          <p:nvPr>
            <p:ph type="sldNum" sz="quarter" idx="7"/>
          </p:nvPr>
        </p:nvSpPr>
        <p:spPr/>
        <p:txBody>
          <a:bodyPr lIns="0" tIns="0" rIns="0" bIns="0"/>
          <a:lstStyle>
            <a:lvl1pPr>
              <a:defRPr sz="2000" b="0" i="0">
                <a:solidFill>
                  <a:schemeClr val="bg1"/>
                </a:solidFill>
                <a:latin typeface="Times New Roman" panose="02020603050405020304"/>
                <a:cs typeface="Times New Roman" panose="02020603050405020304"/>
              </a:defRPr>
            </a:lvl1pPr>
          </a:lstStyle>
          <a:p>
            <a:pPr marL="25400">
              <a:lnSpc>
                <a:spcPts val="2285"/>
              </a:lnSpc>
            </a:pPr>
            <a:fld id="{81D60167-4931-47E6-BA6A-407CBD079E47}" type="slidenum">
              <a:rPr dirty="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04040"/>
                </a:solidFill>
                <a:latin typeface="Times New Roman" panose="02020603050405020304"/>
                <a:cs typeface="Times New Roman" panose="02020603050405020304"/>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ru-RU" dirty="0"/>
              <a:t>Ейские тепловые сети</a:t>
            </a:r>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E56E1E5-A0D6-4AC7-A68A-043A3ADD8617}" type="datetime1">
              <a:rPr lang="en-US" smtClean="0"/>
              <a:t>1/19/2024</a:t>
            </a:fld>
            <a:endParaRPr lang="en-US" dirty="0"/>
          </a:p>
        </p:txBody>
      </p:sp>
      <p:sp>
        <p:nvSpPr>
          <p:cNvPr id="7" name="Holder 7"/>
          <p:cNvSpPr>
            <a:spLocks noGrp="1"/>
          </p:cNvSpPr>
          <p:nvPr>
            <p:ph type="sldNum" sz="quarter" idx="7"/>
          </p:nvPr>
        </p:nvSpPr>
        <p:spPr/>
        <p:txBody>
          <a:bodyPr lIns="0" tIns="0" rIns="0" bIns="0"/>
          <a:lstStyle>
            <a:lvl1pPr>
              <a:defRPr sz="2000" b="0" i="0">
                <a:solidFill>
                  <a:schemeClr val="bg1"/>
                </a:solidFill>
                <a:latin typeface="Times New Roman" panose="02020603050405020304"/>
                <a:cs typeface="Times New Roman" panose="02020603050405020304"/>
              </a:defRPr>
            </a:lvl1pPr>
          </a:lstStyle>
          <a:p>
            <a:pPr marL="25400">
              <a:lnSpc>
                <a:spcPts val="2285"/>
              </a:lnSpc>
            </a:pPr>
            <a:fld id="{81D60167-4931-47E6-BA6A-407CBD079E47}" type="slidenum">
              <a:rPr dirty="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04040"/>
                </a:solidFill>
                <a:latin typeface="Times New Roman" panose="02020603050405020304"/>
                <a:cs typeface="Times New Roman" panose="0202060305040502030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ru-RU" dirty="0"/>
              <a:t>Ейские тепловые сети</a:t>
            </a:r>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A2FF5C8-B564-4CC3-9BBF-ADDF38A285EA}" type="datetime1">
              <a:rPr lang="en-US" smtClean="0"/>
              <a:t>1/19/2024</a:t>
            </a:fld>
            <a:endParaRPr lang="en-US" dirty="0"/>
          </a:p>
        </p:txBody>
      </p:sp>
      <p:sp>
        <p:nvSpPr>
          <p:cNvPr id="5" name="Holder 5"/>
          <p:cNvSpPr>
            <a:spLocks noGrp="1"/>
          </p:cNvSpPr>
          <p:nvPr>
            <p:ph type="sldNum" sz="quarter" idx="7"/>
          </p:nvPr>
        </p:nvSpPr>
        <p:spPr/>
        <p:txBody>
          <a:bodyPr lIns="0" tIns="0" rIns="0" bIns="0"/>
          <a:lstStyle>
            <a:lvl1pPr>
              <a:defRPr sz="2000" b="0" i="0">
                <a:solidFill>
                  <a:schemeClr val="bg1"/>
                </a:solidFill>
                <a:latin typeface="Times New Roman" panose="02020603050405020304"/>
                <a:cs typeface="Times New Roman" panose="02020603050405020304"/>
              </a:defRPr>
            </a:lvl1pPr>
          </a:lstStyle>
          <a:p>
            <a:pPr marL="25400">
              <a:lnSpc>
                <a:spcPts val="2285"/>
              </a:lnSpc>
            </a:pPr>
            <a:fld id="{81D60167-4931-47E6-BA6A-407CBD079E47}" type="slidenum">
              <a:rPr dirty="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7" y="6400799"/>
            <a:ext cx="12189460" cy="457200"/>
          </a:xfrm>
          <a:custGeom>
            <a:avLst/>
            <a:gdLst/>
            <a:ahLst/>
            <a:cxnLst/>
            <a:rect l="l" t="t" r="r" b="b"/>
            <a:pathLst>
              <a:path w="12189460" h="457200">
                <a:moveTo>
                  <a:pt x="0" y="457199"/>
                </a:moveTo>
                <a:lnTo>
                  <a:pt x="12188952" y="457199"/>
                </a:lnTo>
                <a:lnTo>
                  <a:pt x="12188952" y="0"/>
                </a:lnTo>
                <a:lnTo>
                  <a:pt x="0" y="0"/>
                </a:lnTo>
                <a:lnTo>
                  <a:pt x="0" y="457199"/>
                </a:lnTo>
                <a:close/>
              </a:path>
            </a:pathLst>
          </a:custGeom>
          <a:solidFill>
            <a:srgbClr val="2583C5"/>
          </a:solidFill>
        </p:spPr>
        <p:txBody>
          <a:bodyPr wrap="square" lIns="0" tIns="0" rIns="0" bIns="0" rtlCol="0"/>
          <a:lstStyle/>
          <a:p>
            <a:endParaRPr dirty="0"/>
          </a:p>
        </p:txBody>
      </p:sp>
      <p:sp>
        <p:nvSpPr>
          <p:cNvPr id="17" name="bk object 17"/>
          <p:cNvSpPr/>
          <p:nvPr/>
        </p:nvSpPr>
        <p:spPr>
          <a:xfrm>
            <a:off x="0" y="6333744"/>
            <a:ext cx="12189460" cy="64135"/>
          </a:xfrm>
          <a:custGeom>
            <a:avLst/>
            <a:gdLst/>
            <a:ahLst/>
            <a:cxnLst/>
            <a:rect l="l" t="t" r="r" b="b"/>
            <a:pathLst>
              <a:path w="12189460" h="64135">
                <a:moveTo>
                  <a:pt x="0" y="64007"/>
                </a:moveTo>
                <a:lnTo>
                  <a:pt x="12188952" y="64007"/>
                </a:lnTo>
                <a:lnTo>
                  <a:pt x="12188952" y="0"/>
                </a:lnTo>
                <a:lnTo>
                  <a:pt x="0" y="0"/>
                </a:lnTo>
                <a:lnTo>
                  <a:pt x="0" y="64007"/>
                </a:lnTo>
                <a:close/>
              </a:path>
            </a:pathLst>
          </a:custGeom>
          <a:solidFill>
            <a:srgbClr val="1CACE3"/>
          </a:solidFill>
        </p:spPr>
        <p:txBody>
          <a:bodyPr wrap="square" lIns="0" tIns="0" rIns="0" bIns="0" rtlCol="0"/>
          <a:lstStyle/>
          <a:p>
            <a:endParaRPr dirty="0"/>
          </a:p>
        </p:txBody>
      </p:sp>
      <p:sp>
        <p:nvSpPr>
          <p:cNvPr id="18" name="bk object 18"/>
          <p:cNvSpPr/>
          <p:nvPr/>
        </p:nvSpPr>
        <p:spPr>
          <a:xfrm>
            <a:off x="1496822" y="3249295"/>
            <a:ext cx="9217660" cy="588009"/>
          </a:xfrm>
          <a:prstGeom prst="rect">
            <a:avLst/>
          </a:prstGeom>
          <a:blipFill>
            <a:blip r:embed="rId2" cstate="print"/>
            <a:stretch>
              <a:fillRect/>
            </a:stretch>
          </a:blipFill>
        </p:spPr>
        <p:txBody>
          <a:bodyPr wrap="square" lIns="0" tIns="0" rIns="0" bIns="0" rtlCol="0"/>
          <a:lstStyle/>
          <a:p>
            <a:endParaRPr dirty="0"/>
          </a:p>
        </p:txBody>
      </p:sp>
      <p:sp>
        <p:nvSpPr>
          <p:cNvPr id="19" name="bk object 19"/>
          <p:cNvSpPr/>
          <p:nvPr/>
        </p:nvSpPr>
        <p:spPr>
          <a:xfrm>
            <a:off x="1478280" y="3231514"/>
            <a:ext cx="9205341" cy="575818"/>
          </a:xfrm>
          <a:prstGeom prst="rect">
            <a:avLst/>
          </a:prstGeom>
          <a:blipFill>
            <a:blip r:embed="rId3" cstate="print"/>
            <a:stretch>
              <a:fillRect/>
            </a:stretch>
          </a:blipFill>
        </p:spPr>
        <p:txBody>
          <a:bodyPr wrap="square" lIns="0" tIns="0" rIns="0" bIns="0" rtlCol="0"/>
          <a:lstStyle/>
          <a:p>
            <a:endParaRPr dirty="0"/>
          </a:p>
        </p:txBody>
      </p:sp>
      <p:sp>
        <p:nvSpPr>
          <p:cNvPr id="20" name="bk object 20"/>
          <p:cNvSpPr/>
          <p:nvPr/>
        </p:nvSpPr>
        <p:spPr>
          <a:xfrm>
            <a:off x="10562081" y="3677158"/>
            <a:ext cx="127635" cy="132968"/>
          </a:xfrm>
          <a:prstGeom prst="rect">
            <a:avLst/>
          </a:prstGeom>
          <a:blipFill>
            <a:blip r:embed="rId4" cstate="print"/>
            <a:stretch>
              <a:fillRect/>
            </a:stretch>
          </a:blipFill>
        </p:spPr>
        <p:txBody>
          <a:bodyPr wrap="square" lIns="0" tIns="0" rIns="0" bIns="0" rtlCol="0"/>
          <a:lstStyle/>
          <a:p>
            <a:endParaRPr dirty="0"/>
          </a:p>
        </p:txBody>
      </p:sp>
      <p:sp>
        <p:nvSpPr>
          <p:cNvPr id="21" name="bk object 21"/>
          <p:cNvSpPr/>
          <p:nvPr/>
        </p:nvSpPr>
        <p:spPr>
          <a:xfrm>
            <a:off x="6361048" y="3558921"/>
            <a:ext cx="178307" cy="162814"/>
          </a:xfrm>
          <a:prstGeom prst="rect">
            <a:avLst/>
          </a:prstGeom>
          <a:blipFill>
            <a:blip r:embed="rId5" cstate="print"/>
            <a:stretch>
              <a:fillRect/>
            </a:stretch>
          </a:blipFill>
        </p:spPr>
        <p:txBody>
          <a:bodyPr wrap="square" lIns="0" tIns="0" rIns="0" bIns="0" rtlCol="0"/>
          <a:lstStyle/>
          <a:p>
            <a:endParaRPr dirty="0"/>
          </a:p>
        </p:txBody>
      </p:sp>
      <p:sp>
        <p:nvSpPr>
          <p:cNvPr id="22" name="bk object 22"/>
          <p:cNvSpPr/>
          <p:nvPr/>
        </p:nvSpPr>
        <p:spPr>
          <a:xfrm>
            <a:off x="4050029" y="3558159"/>
            <a:ext cx="178816" cy="164846"/>
          </a:xfrm>
          <a:prstGeom prst="rect">
            <a:avLst/>
          </a:prstGeom>
          <a:blipFill>
            <a:blip r:embed="rId6" cstate="print"/>
            <a:stretch>
              <a:fillRect/>
            </a:stretch>
          </a:blipFill>
        </p:spPr>
        <p:txBody>
          <a:bodyPr wrap="square" lIns="0" tIns="0" rIns="0" bIns="0" rtlCol="0"/>
          <a:lstStyle/>
          <a:p>
            <a:endParaRPr dirty="0"/>
          </a:p>
        </p:txBody>
      </p:sp>
      <p:sp>
        <p:nvSpPr>
          <p:cNvPr id="23" name="bk object 23"/>
          <p:cNvSpPr/>
          <p:nvPr/>
        </p:nvSpPr>
        <p:spPr>
          <a:xfrm>
            <a:off x="8655304" y="3369436"/>
            <a:ext cx="150495" cy="225425"/>
          </a:xfrm>
          <a:custGeom>
            <a:avLst/>
            <a:gdLst/>
            <a:ahLst/>
            <a:cxnLst/>
            <a:rect l="l" t="t" r="r" b="b"/>
            <a:pathLst>
              <a:path w="150495" h="225425">
                <a:moveTo>
                  <a:pt x="74929" y="0"/>
                </a:moveTo>
                <a:lnTo>
                  <a:pt x="0" y="225043"/>
                </a:lnTo>
                <a:lnTo>
                  <a:pt x="150241" y="225043"/>
                </a:lnTo>
                <a:lnTo>
                  <a:pt x="75311" y="0"/>
                </a:lnTo>
                <a:lnTo>
                  <a:pt x="74929" y="0"/>
                </a:lnTo>
                <a:close/>
              </a:path>
            </a:pathLst>
          </a:custGeom>
          <a:ln w="12192">
            <a:solidFill>
              <a:srgbClr val="1CACE3"/>
            </a:solidFill>
          </a:ln>
        </p:spPr>
        <p:txBody>
          <a:bodyPr wrap="square" lIns="0" tIns="0" rIns="0" bIns="0" rtlCol="0"/>
          <a:lstStyle/>
          <a:p>
            <a:endParaRPr dirty="0"/>
          </a:p>
        </p:txBody>
      </p:sp>
      <p:sp>
        <p:nvSpPr>
          <p:cNvPr id="24" name="bk object 24"/>
          <p:cNvSpPr/>
          <p:nvPr/>
        </p:nvSpPr>
        <p:spPr>
          <a:xfrm>
            <a:off x="5680455" y="3369436"/>
            <a:ext cx="150495" cy="225425"/>
          </a:xfrm>
          <a:custGeom>
            <a:avLst/>
            <a:gdLst/>
            <a:ahLst/>
            <a:cxnLst/>
            <a:rect l="l" t="t" r="r" b="b"/>
            <a:pathLst>
              <a:path w="150495" h="225425">
                <a:moveTo>
                  <a:pt x="74930" y="0"/>
                </a:moveTo>
                <a:lnTo>
                  <a:pt x="0" y="225043"/>
                </a:lnTo>
                <a:lnTo>
                  <a:pt x="150241" y="225043"/>
                </a:lnTo>
                <a:lnTo>
                  <a:pt x="75311" y="0"/>
                </a:lnTo>
                <a:lnTo>
                  <a:pt x="74930" y="0"/>
                </a:lnTo>
                <a:close/>
              </a:path>
            </a:pathLst>
          </a:custGeom>
          <a:ln w="12192">
            <a:solidFill>
              <a:srgbClr val="1CACE3"/>
            </a:solidFill>
          </a:ln>
        </p:spPr>
        <p:txBody>
          <a:bodyPr wrap="square" lIns="0" tIns="0" rIns="0" bIns="0" rtlCol="0"/>
          <a:lstStyle/>
          <a:p>
            <a:endParaRPr dirty="0"/>
          </a:p>
        </p:txBody>
      </p:sp>
      <p:sp>
        <p:nvSpPr>
          <p:cNvPr id="25" name="bk object 25"/>
          <p:cNvSpPr/>
          <p:nvPr/>
        </p:nvSpPr>
        <p:spPr>
          <a:xfrm>
            <a:off x="2589783" y="3369436"/>
            <a:ext cx="150495" cy="225425"/>
          </a:xfrm>
          <a:custGeom>
            <a:avLst/>
            <a:gdLst/>
            <a:ahLst/>
            <a:cxnLst/>
            <a:rect l="l" t="t" r="r" b="b"/>
            <a:pathLst>
              <a:path w="150494" h="225425">
                <a:moveTo>
                  <a:pt x="74930" y="0"/>
                </a:moveTo>
                <a:lnTo>
                  <a:pt x="0" y="225043"/>
                </a:lnTo>
                <a:lnTo>
                  <a:pt x="150241" y="225043"/>
                </a:lnTo>
                <a:lnTo>
                  <a:pt x="75311" y="0"/>
                </a:lnTo>
                <a:lnTo>
                  <a:pt x="74930" y="0"/>
                </a:lnTo>
                <a:close/>
              </a:path>
            </a:pathLst>
          </a:custGeom>
          <a:ln w="12192">
            <a:solidFill>
              <a:srgbClr val="1CACE3"/>
            </a:solidFill>
          </a:ln>
        </p:spPr>
        <p:txBody>
          <a:bodyPr wrap="square" lIns="0" tIns="0" rIns="0" bIns="0" rtlCol="0"/>
          <a:lstStyle/>
          <a:p>
            <a:endParaRPr dirty="0"/>
          </a:p>
        </p:txBody>
      </p:sp>
      <p:sp>
        <p:nvSpPr>
          <p:cNvPr id="26" name="bk object 26"/>
          <p:cNvSpPr/>
          <p:nvPr/>
        </p:nvSpPr>
        <p:spPr>
          <a:xfrm>
            <a:off x="6361048" y="3342894"/>
            <a:ext cx="150875" cy="149606"/>
          </a:xfrm>
          <a:prstGeom prst="rect">
            <a:avLst/>
          </a:prstGeom>
          <a:blipFill>
            <a:blip r:embed="rId7" cstate="print"/>
            <a:stretch>
              <a:fillRect/>
            </a:stretch>
          </a:blipFill>
        </p:spPr>
        <p:txBody>
          <a:bodyPr wrap="square" lIns="0" tIns="0" rIns="0" bIns="0" rtlCol="0"/>
          <a:lstStyle/>
          <a:p>
            <a:endParaRPr dirty="0"/>
          </a:p>
        </p:txBody>
      </p:sp>
      <p:sp>
        <p:nvSpPr>
          <p:cNvPr id="27" name="bk object 27"/>
          <p:cNvSpPr/>
          <p:nvPr/>
        </p:nvSpPr>
        <p:spPr>
          <a:xfrm>
            <a:off x="4502403" y="3347339"/>
            <a:ext cx="275590" cy="371475"/>
          </a:xfrm>
          <a:custGeom>
            <a:avLst/>
            <a:gdLst/>
            <a:ahLst/>
            <a:cxnLst/>
            <a:rect l="l" t="t" r="r" b="b"/>
            <a:pathLst>
              <a:path w="275589" h="371475">
                <a:moveTo>
                  <a:pt x="139192" y="0"/>
                </a:moveTo>
                <a:lnTo>
                  <a:pt x="87042" y="8358"/>
                </a:lnTo>
                <a:lnTo>
                  <a:pt x="48815" y="32337"/>
                </a:lnTo>
                <a:lnTo>
                  <a:pt x="22375" y="67865"/>
                </a:lnTo>
                <a:lnTo>
                  <a:pt x="6731" y="113157"/>
                </a:lnTo>
                <a:lnTo>
                  <a:pt x="426" y="165359"/>
                </a:lnTo>
                <a:lnTo>
                  <a:pt x="0" y="183769"/>
                </a:lnTo>
                <a:lnTo>
                  <a:pt x="406" y="204864"/>
                </a:lnTo>
                <a:lnTo>
                  <a:pt x="3696" y="243865"/>
                </a:lnTo>
                <a:lnTo>
                  <a:pt x="15367" y="293751"/>
                </a:lnTo>
                <a:lnTo>
                  <a:pt x="37159" y="332353"/>
                </a:lnTo>
                <a:lnTo>
                  <a:pt x="70485" y="358267"/>
                </a:lnTo>
                <a:lnTo>
                  <a:pt x="117294" y="370411"/>
                </a:lnTo>
                <a:lnTo>
                  <a:pt x="136271" y="371221"/>
                </a:lnTo>
                <a:lnTo>
                  <a:pt x="155346" y="370294"/>
                </a:lnTo>
                <a:lnTo>
                  <a:pt x="202692" y="356488"/>
                </a:lnTo>
                <a:lnTo>
                  <a:pt x="236785" y="328360"/>
                </a:lnTo>
                <a:lnTo>
                  <a:pt x="259603" y="288861"/>
                </a:lnTo>
                <a:lnTo>
                  <a:pt x="271658" y="240033"/>
                </a:lnTo>
                <a:lnTo>
                  <a:pt x="275463" y="185420"/>
                </a:lnTo>
                <a:lnTo>
                  <a:pt x="275058" y="164963"/>
                </a:lnTo>
                <a:lnTo>
                  <a:pt x="268986" y="109474"/>
                </a:lnTo>
                <a:lnTo>
                  <a:pt x="253948" y="63718"/>
                </a:lnTo>
                <a:lnTo>
                  <a:pt x="228250" y="29305"/>
                </a:lnTo>
                <a:lnTo>
                  <a:pt x="190769" y="7447"/>
                </a:lnTo>
                <a:lnTo>
                  <a:pt x="139192" y="0"/>
                </a:lnTo>
                <a:close/>
              </a:path>
            </a:pathLst>
          </a:custGeom>
          <a:ln w="12191">
            <a:solidFill>
              <a:srgbClr val="1CACE3"/>
            </a:solidFill>
          </a:ln>
        </p:spPr>
        <p:txBody>
          <a:bodyPr wrap="square" lIns="0" tIns="0" rIns="0" bIns="0" rtlCol="0"/>
          <a:lstStyle/>
          <a:p>
            <a:endParaRPr dirty="0"/>
          </a:p>
        </p:txBody>
      </p:sp>
      <p:sp>
        <p:nvSpPr>
          <p:cNvPr id="28" name="bk object 28"/>
          <p:cNvSpPr/>
          <p:nvPr/>
        </p:nvSpPr>
        <p:spPr>
          <a:xfrm>
            <a:off x="10123296" y="3268345"/>
            <a:ext cx="314325" cy="529590"/>
          </a:xfrm>
          <a:custGeom>
            <a:avLst/>
            <a:gdLst/>
            <a:ahLst/>
            <a:cxnLst/>
            <a:rect l="l" t="t" r="r" b="b"/>
            <a:pathLst>
              <a:path w="314325" h="529589">
                <a:moveTo>
                  <a:pt x="32003" y="0"/>
                </a:moveTo>
                <a:lnTo>
                  <a:pt x="296418" y="0"/>
                </a:lnTo>
                <a:lnTo>
                  <a:pt x="298830" y="0"/>
                </a:lnTo>
                <a:lnTo>
                  <a:pt x="300989" y="634"/>
                </a:lnTo>
                <a:lnTo>
                  <a:pt x="302895" y="2031"/>
                </a:lnTo>
                <a:lnTo>
                  <a:pt x="304800" y="3428"/>
                </a:lnTo>
                <a:lnTo>
                  <a:pt x="306450" y="5714"/>
                </a:lnTo>
                <a:lnTo>
                  <a:pt x="307848" y="9143"/>
                </a:lnTo>
                <a:lnTo>
                  <a:pt x="309245" y="12572"/>
                </a:lnTo>
                <a:lnTo>
                  <a:pt x="310260" y="16890"/>
                </a:lnTo>
                <a:lnTo>
                  <a:pt x="310896" y="22225"/>
                </a:lnTo>
                <a:lnTo>
                  <a:pt x="311530" y="27558"/>
                </a:lnTo>
                <a:lnTo>
                  <a:pt x="311911" y="34289"/>
                </a:lnTo>
                <a:lnTo>
                  <a:pt x="311911" y="42544"/>
                </a:lnTo>
                <a:lnTo>
                  <a:pt x="311911" y="50164"/>
                </a:lnTo>
                <a:lnTo>
                  <a:pt x="307848" y="74802"/>
                </a:lnTo>
                <a:lnTo>
                  <a:pt x="306450" y="78104"/>
                </a:lnTo>
                <a:lnTo>
                  <a:pt x="304800" y="80517"/>
                </a:lnTo>
                <a:lnTo>
                  <a:pt x="302895" y="82041"/>
                </a:lnTo>
                <a:lnTo>
                  <a:pt x="300989" y="83565"/>
                </a:lnTo>
                <a:lnTo>
                  <a:pt x="298830" y="84327"/>
                </a:lnTo>
                <a:lnTo>
                  <a:pt x="296418" y="84327"/>
                </a:lnTo>
                <a:lnTo>
                  <a:pt x="107314" y="84327"/>
                </a:lnTo>
                <a:lnTo>
                  <a:pt x="107314" y="213613"/>
                </a:lnTo>
                <a:lnTo>
                  <a:pt x="267334" y="213613"/>
                </a:lnTo>
                <a:lnTo>
                  <a:pt x="269748" y="213613"/>
                </a:lnTo>
                <a:lnTo>
                  <a:pt x="272033" y="214375"/>
                </a:lnTo>
                <a:lnTo>
                  <a:pt x="274066" y="215900"/>
                </a:lnTo>
                <a:lnTo>
                  <a:pt x="276098" y="217296"/>
                </a:lnTo>
                <a:lnTo>
                  <a:pt x="277875" y="219709"/>
                </a:lnTo>
                <a:lnTo>
                  <a:pt x="279146" y="222757"/>
                </a:lnTo>
                <a:lnTo>
                  <a:pt x="280543" y="225932"/>
                </a:lnTo>
                <a:lnTo>
                  <a:pt x="281558" y="230124"/>
                </a:lnTo>
                <a:lnTo>
                  <a:pt x="282194" y="235457"/>
                </a:lnTo>
                <a:lnTo>
                  <a:pt x="282955" y="240791"/>
                </a:lnTo>
                <a:lnTo>
                  <a:pt x="283336" y="247268"/>
                </a:lnTo>
                <a:lnTo>
                  <a:pt x="283336" y="254888"/>
                </a:lnTo>
                <a:lnTo>
                  <a:pt x="283336" y="262889"/>
                </a:lnTo>
                <a:lnTo>
                  <a:pt x="282955" y="269366"/>
                </a:lnTo>
                <a:lnTo>
                  <a:pt x="282194" y="274574"/>
                </a:lnTo>
                <a:lnTo>
                  <a:pt x="281558" y="279780"/>
                </a:lnTo>
                <a:lnTo>
                  <a:pt x="280543" y="283971"/>
                </a:lnTo>
                <a:lnTo>
                  <a:pt x="279146" y="287019"/>
                </a:lnTo>
                <a:lnTo>
                  <a:pt x="277875" y="290194"/>
                </a:lnTo>
                <a:lnTo>
                  <a:pt x="276098" y="292480"/>
                </a:lnTo>
                <a:lnTo>
                  <a:pt x="274066" y="293877"/>
                </a:lnTo>
                <a:lnTo>
                  <a:pt x="272033" y="295147"/>
                </a:lnTo>
                <a:lnTo>
                  <a:pt x="269748" y="295909"/>
                </a:lnTo>
                <a:lnTo>
                  <a:pt x="267334" y="295909"/>
                </a:lnTo>
                <a:lnTo>
                  <a:pt x="107314" y="295909"/>
                </a:lnTo>
                <a:lnTo>
                  <a:pt x="107314" y="445261"/>
                </a:lnTo>
                <a:lnTo>
                  <a:pt x="298069" y="445261"/>
                </a:lnTo>
                <a:lnTo>
                  <a:pt x="300481" y="445261"/>
                </a:lnTo>
                <a:lnTo>
                  <a:pt x="302768" y="446023"/>
                </a:lnTo>
                <a:lnTo>
                  <a:pt x="304800" y="447547"/>
                </a:lnTo>
                <a:lnTo>
                  <a:pt x="306831" y="449071"/>
                </a:lnTo>
                <a:lnTo>
                  <a:pt x="308482" y="451357"/>
                </a:lnTo>
                <a:lnTo>
                  <a:pt x="309879" y="454659"/>
                </a:lnTo>
                <a:lnTo>
                  <a:pt x="311276" y="457961"/>
                </a:lnTo>
                <a:lnTo>
                  <a:pt x="312293" y="462279"/>
                </a:lnTo>
                <a:lnTo>
                  <a:pt x="312927" y="467613"/>
                </a:lnTo>
                <a:lnTo>
                  <a:pt x="313689" y="472947"/>
                </a:lnTo>
                <a:lnTo>
                  <a:pt x="313944" y="479551"/>
                </a:lnTo>
                <a:lnTo>
                  <a:pt x="313944" y="487425"/>
                </a:lnTo>
                <a:lnTo>
                  <a:pt x="313944" y="495299"/>
                </a:lnTo>
                <a:lnTo>
                  <a:pt x="313689" y="501903"/>
                </a:lnTo>
                <a:lnTo>
                  <a:pt x="312927" y="507237"/>
                </a:lnTo>
                <a:lnTo>
                  <a:pt x="312293" y="512571"/>
                </a:lnTo>
                <a:lnTo>
                  <a:pt x="304800" y="527303"/>
                </a:lnTo>
                <a:lnTo>
                  <a:pt x="302768" y="528827"/>
                </a:lnTo>
                <a:lnTo>
                  <a:pt x="300481" y="529589"/>
                </a:lnTo>
                <a:lnTo>
                  <a:pt x="298069" y="529589"/>
                </a:lnTo>
                <a:lnTo>
                  <a:pt x="32003" y="529589"/>
                </a:lnTo>
                <a:lnTo>
                  <a:pt x="22986" y="529589"/>
                </a:lnTo>
                <a:lnTo>
                  <a:pt x="15367" y="526922"/>
                </a:lnTo>
                <a:lnTo>
                  <a:pt x="0" y="495553"/>
                </a:lnTo>
                <a:lnTo>
                  <a:pt x="0" y="33908"/>
                </a:lnTo>
                <a:lnTo>
                  <a:pt x="22986" y="0"/>
                </a:lnTo>
                <a:lnTo>
                  <a:pt x="32003" y="0"/>
                </a:lnTo>
                <a:close/>
              </a:path>
            </a:pathLst>
          </a:custGeom>
          <a:ln w="12192">
            <a:solidFill>
              <a:srgbClr val="1CACE3"/>
            </a:solidFill>
          </a:ln>
        </p:spPr>
        <p:txBody>
          <a:bodyPr wrap="square" lIns="0" tIns="0" rIns="0" bIns="0" rtlCol="0"/>
          <a:lstStyle/>
          <a:p>
            <a:endParaRPr dirty="0"/>
          </a:p>
        </p:txBody>
      </p:sp>
      <p:sp>
        <p:nvSpPr>
          <p:cNvPr id="29" name="bk object 29"/>
          <p:cNvSpPr/>
          <p:nvPr/>
        </p:nvSpPr>
        <p:spPr>
          <a:xfrm>
            <a:off x="7806817" y="3268345"/>
            <a:ext cx="617220" cy="532130"/>
          </a:xfrm>
          <a:custGeom>
            <a:avLst/>
            <a:gdLst/>
            <a:ahLst/>
            <a:cxnLst/>
            <a:rect l="l" t="t" r="r" b="b"/>
            <a:pathLst>
              <a:path w="617220" h="532129">
                <a:moveTo>
                  <a:pt x="40512" y="0"/>
                </a:moveTo>
                <a:lnTo>
                  <a:pt x="110998" y="0"/>
                </a:lnTo>
                <a:lnTo>
                  <a:pt x="120074" y="190"/>
                </a:lnTo>
                <a:lnTo>
                  <a:pt x="161454" y="9923"/>
                </a:lnTo>
                <a:lnTo>
                  <a:pt x="189102" y="45164"/>
                </a:lnTo>
                <a:lnTo>
                  <a:pt x="194436" y="60959"/>
                </a:lnTo>
                <a:lnTo>
                  <a:pt x="309117" y="376554"/>
                </a:lnTo>
                <a:lnTo>
                  <a:pt x="310641" y="376554"/>
                </a:lnTo>
                <a:lnTo>
                  <a:pt x="429386" y="61721"/>
                </a:lnTo>
                <a:lnTo>
                  <a:pt x="432123" y="53482"/>
                </a:lnTo>
                <a:lnTo>
                  <a:pt x="434990" y="45910"/>
                </a:lnTo>
                <a:lnTo>
                  <a:pt x="455802" y="13462"/>
                </a:lnTo>
                <a:lnTo>
                  <a:pt x="461390" y="8508"/>
                </a:lnTo>
                <a:lnTo>
                  <a:pt x="502284" y="0"/>
                </a:lnTo>
                <a:lnTo>
                  <a:pt x="574675" y="0"/>
                </a:lnTo>
                <a:lnTo>
                  <a:pt x="582040" y="0"/>
                </a:lnTo>
                <a:lnTo>
                  <a:pt x="606805" y="11175"/>
                </a:lnTo>
                <a:lnTo>
                  <a:pt x="610234" y="14858"/>
                </a:lnTo>
                <a:lnTo>
                  <a:pt x="612775" y="19430"/>
                </a:lnTo>
                <a:lnTo>
                  <a:pt x="614552" y="24764"/>
                </a:lnTo>
                <a:lnTo>
                  <a:pt x="616330" y="30099"/>
                </a:lnTo>
                <a:lnTo>
                  <a:pt x="617219" y="36067"/>
                </a:lnTo>
                <a:lnTo>
                  <a:pt x="617219" y="42925"/>
                </a:lnTo>
                <a:lnTo>
                  <a:pt x="617219" y="514857"/>
                </a:lnTo>
                <a:lnTo>
                  <a:pt x="617219" y="517524"/>
                </a:lnTo>
                <a:lnTo>
                  <a:pt x="616457" y="520064"/>
                </a:lnTo>
                <a:lnTo>
                  <a:pt x="614933" y="522223"/>
                </a:lnTo>
                <a:lnTo>
                  <a:pt x="613536" y="524382"/>
                </a:lnTo>
                <a:lnTo>
                  <a:pt x="576199" y="532002"/>
                </a:lnTo>
                <a:lnTo>
                  <a:pt x="566038" y="532002"/>
                </a:lnTo>
                <a:lnTo>
                  <a:pt x="556259" y="532002"/>
                </a:lnTo>
                <a:lnTo>
                  <a:pt x="517778" y="522223"/>
                </a:lnTo>
                <a:lnTo>
                  <a:pt x="516127" y="520064"/>
                </a:lnTo>
                <a:lnTo>
                  <a:pt x="515365" y="517524"/>
                </a:lnTo>
                <a:lnTo>
                  <a:pt x="515365" y="514857"/>
                </a:lnTo>
                <a:lnTo>
                  <a:pt x="515365" y="83819"/>
                </a:lnTo>
                <a:lnTo>
                  <a:pt x="514476" y="83819"/>
                </a:lnTo>
                <a:lnTo>
                  <a:pt x="361060" y="514476"/>
                </a:lnTo>
                <a:lnTo>
                  <a:pt x="359917" y="518032"/>
                </a:lnTo>
                <a:lnTo>
                  <a:pt x="358139" y="520953"/>
                </a:lnTo>
                <a:lnTo>
                  <a:pt x="355726" y="523239"/>
                </a:lnTo>
                <a:lnTo>
                  <a:pt x="353313" y="525525"/>
                </a:lnTo>
                <a:lnTo>
                  <a:pt x="349884" y="527430"/>
                </a:lnTo>
                <a:lnTo>
                  <a:pt x="345693" y="528700"/>
                </a:lnTo>
                <a:lnTo>
                  <a:pt x="341502" y="530097"/>
                </a:lnTo>
                <a:lnTo>
                  <a:pt x="336041" y="530986"/>
                </a:lnTo>
                <a:lnTo>
                  <a:pt x="329564" y="531367"/>
                </a:lnTo>
                <a:lnTo>
                  <a:pt x="322960" y="531875"/>
                </a:lnTo>
                <a:lnTo>
                  <a:pt x="315086" y="532002"/>
                </a:lnTo>
                <a:lnTo>
                  <a:pt x="305815" y="532002"/>
                </a:lnTo>
                <a:lnTo>
                  <a:pt x="296544" y="532002"/>
                </a:lnTo>
                <a:lnTo>
                  <a:pt x="288543" y="531621"/>
                </a:lnTo>
                <a:lnTo>
                  <a:pt x="282066" y="530986"/>
                </a:lnTo>
                <a:lnTo>
                  <a:pt x="275462" y="530351"/>
                </a:lnTo>
                <a:lnTo>
                  <a:pt x="270128" y="529208"/>
                </a:lnTo>
                <a:lnTo>
                  <a:pt x="265937" y="527684"/>
                </a:lnTo>
                <a:lnTo>
                  <a:pt x="261619" y="526287"/>
                </a:lnTo>
                <a:lnTo>
                  <a:pt x="258317" y="524382"/>
                </a:lnTo>
                <a:lnTo>
                  <a:pt x="255904" y="522223"/>
                </a:lnTo>
                <a:lnTo>
                  <a:pt x="253364" y="520064"/>
                </a:lnTo>
                <a:lnTo>
                  <a:pt x="251713" y="517397"/>
                </a:lnTo>
                <a:lnTo>
                  <a:pt x="250951" y="514476"/>
                </a:lnTo>
                <a:lnTo>
                  <a:pt x="102742" y="83819"/>
                </a:lnTo>
                <a:lnTo>
                  <a:pt x="101980" y="83819"/>
                </a:lnTo>
                <a:lnTo>
                  <a:pt x="101980" y="514857"/>
                </a:lnTo>
                <a:lnTo>
                  <a:pt x="101980" y="517524"/>
                </a:lnTo>
                <a:lnTo>
                  <a:pt x="101218" y="520064"/>
                </a:lnTo>
                <a:lnTo>
                  <a:pt x="99694" y="522223"/>
                </a:lnTo>
                <a:lnTo>
                  <a:pt x="98171" y="524382"/>
                </a:lnTo>
                <a:lnTo>
                  <a:pt x="60959" y="532002"/>
                </a:lnTo>
                <a:lnTo>
                  <a:pt x="50800" y="532002"/>
                </a:lnTo>
                <a:lnTo>
                  <a:pt x="41021" y="532002"/>
                </a:lnTo>
                <a:lnTo>
                  <a:pt x="2285" y="522223"/>
                </a:lnTo>
                <a:lnTo>
                  <a:pt x="761" y="520064"/>
                </a:lnTo>
                <a:lnTo>
                  <a:pt x="0" y="517524"/>
                </a:lnTo>
                <a:lnTo>
                  <a:pt x="0" y="514857"/>
                </a:lnTo>
                <a:lnTo>
                  <a:pt x="0" y="42925"/>
                </a:lnTo>
                <a:lnTo>
                  <a:pt x="17045" y="6215"/>
                </a:lnTo>
                <a:lnTo>
                  <a:pt x="31801" y="690"/>
                </a:lnTo>
                <a:lnTo>
                  <a:pt x="40512" y="0"/>
                </a:lnTo>
                <a:close/>
              </a:path>
            </a:pathLst>
          </a:custGeom>
          <a:ln w="12191">
            <a:solidFill>
              <a:srgbClr val="1CACE3"/>
            </a:solidFill>
          </a:ln>
        </p:spPr>
        <p:txBody>
          <a:bodyPr wrap="square" lIns="0" tIns="0" rIns="0" bIns="0" rtlCol="0"/>
          <a:lstStyle/>
          <a:p>
            <a:endParaRPr dirty="0"/>
          </a:p>
        </p:txBody>
      </p:sp>
      <p:sp>
        <p:nvSpPr>
          <p:cNvPr id="30" name="bk object 30"/>
          <p:cNvSpPr/>
          <p:nvPr/>
        </p:nvSpPr>
        <p:spPr>
          <a:xfrm>
            <a:off x="6261480" y="3268345"/>
            <a:ext cx="383540" cy="529590"/>
          </a:xfrm>
          <a:custGeom>
            <a:avLst/>
            <a:gdLst/>
            <a:ahLst/>
            <a:cxnLst/>
            <a:rect l="l" t="t" r="r" b="b"/>
            <a:pathLst>
              <a:path w="383540" h="529589">
                <a:moveTo>
                  <a:pt x="32004" y="0"/>
                </a:moveTo>
                <a:lnTo>
                  <a:pt x="164973" y="0"/>
                </a:lnTo>
                <a:lnTo>
                  <a:pt x="188408" y="502"/>
                </a:lnTo>
                <a:lnTo>
                  <a:pt x="229659" y="4554"/>
                </a:lnTo>
                <a:lnTo>
                  <a:pt x="278574" y="18414"/>
                </a:lnTo>
                <a:lnTo>
                  <a:pt x="315221" y="41727"/>
                </a:lnTo>
                <a:lnTo>
                  <a:pt x="339725" y="74802"/>
                </a:lnTo>
                <a:lnTo>
                  <a:pt x="351280" y="118022"/>
                </a:lnTo>
                <a:lnTo>
                  <a:pt x="352044" y="134619"/>
                </a:lnTo>
                <a:lnTo>
                  <a:pt x="351734" y="144097"/>
                </a:lnTo>
                <a:lnTo>
                  <a:pt x="341058" y="187007"/>
                </a:lnTo>
                <a:lnTo>
                  <a:pt x="316220" y="220785"/>
                </a:lnTo>
                <a:lnTo>
                  <a:pt x="278384" y="243458"/>
                </a:lnTo>
                <a:lnTo>
                  <a:pt x="289409" y="245915"/>
                </a:lnTo>
                <a:lnTo>
                  <a:pt x="329128" y="263312"/>
                </a:lnTo>
                <a:lnTo>
                  <a:pt x="359749" y="292657"/>
                </a:lnTo>
                <a:lnTo>
                  <a:pt x="378985" y="333261"/>
                </a:lnTo>
                <a:lnTo>
                  <a:pt x="383540" y="370712"/>
                </a:lnTo>
                <a:lnTo>
                  <a:pt x="383061" y="384550"/>
                </a:lnTo>
                <a:lnTo>
                  <a:pt x="371528" y="433064"/>
                </a:lnTo>
                <a:lnTo>
                  <a:pt x="347138" y="470935"/>
                </a:lnTo>
                <a:lnTo>
                  <a:pt x="311800" y="498782"/>
                </a:lnTo>
                <a:lnTo>
                  <a:pt x="267958" y="517419"/>
                </a:lnTo>
                <a:lnTo>
                  <a:pt x="230632" y="525652"/>
                </a:lnTo>
                <a:lnTo>
                  <a:pt x="188340" y="529349"/>
                </a:lnTo>
                <a:lnTo>
                  <a:pt x="172720" y="529589"/>
                </a:lnTo>
                <a:lnTo>
                  <a:pt x="32004" y="529589"/>
                </a:lnTo>
                <a:lnTo>
                  <a:pt x="22987" y="529589"/>
                </a:lnTo>
                <a:lnTo>
                  <a:pt x="0" y="495553"/>
                </a:lnTo>
                <a:lnTo>
                  <a:pt x="0" y="33908"/>
                </a:lnTo>
                <a:lnTo>
                  <a:pt x="22987" y="0"/>
                </a:lnTo>
                <a:lnTo>
                  <a:pt x="32004" y="0"/>
                </a:lnTo>
                <a:close/>
              </a:path>
            </a:pathLst>
          </a:custGeom>
          <a:ln w="12192">
            <a:solidFill>
              <a:srgbClr val="1CACE3"/>
            </a:solidFill>
          </a:ln>
        </p:spPr>
        <p:txBody>
          <a:bodyPr wrap="square" lIns="0" tIns="0" rIns="0" bIns="0" rtlCol="0"/>
          <a:lstStyle/>
          <a:p>
            <a:endParaRPr dirty="0"/>
          </a:p>
        </p:txBody>
      </p:sp>
      <p:sp>
        <p:nvSpPr>
          <p:cNvPr id="31" name="bk object 31"/>
          <p:cNvSpPr/>
          <p:nvPr/>
        </p:nvSpPr>
        <p:spPr>
          <a:xfrm>
            <a:off x="3948557" y="3268345"/>
            <a:ext cx="383540" cy="529590"/>
          </a:xfrm>
          <a:custGeom>
            <a:avLst/>
            <a:gdLst/>
            <a:ahLst/>
            <a:cxnLst/>
            <a:rect l="l" t="t" r="r" b="b"/>
            <a:pathLst>
              <a:path w="383539" h="529589">
                <a:moveTo>
                  <a:pt x="31876" y="0"/>
                </a:moveTo>
                <a:lnTo>
                  <a:pt x="331469" y="0"/>
                </a:lnTo>
                <a:lnTo>
                  <a:pt x="334137" y="0"/>
                </a:lnTo>
                <a:lnTo>
                  <a:pt x="336550" y="634"/>
                </a:lnTo>
                <a:lnTo>
                  <a:pt x="338581" y="2031"/>
                </a:lnTo>
                <a:lnTo>
                  <a:pt x="340740" y="3428"/>
                </a:lnTo>
                <a:lnTo>
                  <a:pt x="342391" y="5714"/>
                </a:lnTo>
                <a:lnTo>
                  <a:pt x="343915" y="9143"/>
                </a:lnTo>
                <a:lnTo>
                  <a:pt x="345439" y="12572"/>
                </a:lnTo>
                <a:lnTo>
                  <a:pt x="346582" y="16890"/>
                </a:lnTo>
                <a:lnTo>
                  <a:pt x="347217" y="22225"/>
                </a:lnTo>
                <a:lnTo>
                  <a:pt x="347852" y="27558"/>
                </a:lnTo>
                <a:lnTo>
                  <a:pt x="348233" y="34289"/>
                </a:lnTo>
                <a:lnTo>
                  <a:pt x="348233" y="42544"/>
                </a:lnTo>
                <a:lnTo>
                  <a:pt x="348233" y="50164"/>
                </a:lnTo>
                <a:lnTo>
                  <a:pt x="347852" y="56641"/>
                </a:lnTo>
                <a:lnTo>
                  <a:pt x="347217" y="61975"/>
                </a:lnTo>
                <a:lnTo>
                  <a:pt x="346582" y="67309"/>
                </a:lnTo>
                <a:lnTo>
                  <a:pt x="345439" y="71627"/>
                </a:lnTo>
                <a:lnTo>
                  <a:pt x="343915" y="75056"/>
                </a:lnTo>
                <a:lnTo>
                  <a:pt x="342391" y="78485"/>
                </a:lnTo>
                <a:lnTo>
                  <a:pt x="340740" y="80899"/>
                </a:lnTo>
                <a:lnTo>
                  <a:pt x="338581" y="82422"/>
                </a:lnTo>
                <a:lnTo>
                  <a:pt x="336550" y="83946"/>
                </a:lnTo>
                <a:lnTo>
                  <a:pt x="334390" y="84708"/>
                </a:lnTo>
                <a:lnTo>
                  <a:pt x="331850" y="84708"/>
                </a:lnTo>
                <a:lnTo>
                  <a:pt x="107568" y="84708"/>
                </a:lnTo>
                <a:lnTo>
                  <a:pt x="107568" y="216534"/>
                </a:lnTo>
                <a:lnTo>
                  <a:pt x="195579" y="216534"/>
                </a:lnTo>
                <a:lnTo>
                  <a:pt x="220061" y="217134"/>
                </a:lnTo>
                <a:lnTo>
                  <a:pt x="262213" y="221999"/>
                </a:lnTo>
                <a:lnTo>
                  <a:pt x="310483" y="238474"/>
                </a:lnTo>
                <a:lnTo>
                  <a:pt x="346753" y="265543"/>
                </a:lnTo>
                <a:lnTo>
                  <a:pt x="371220" y="302387"/>
                </a:lnTo>
                <a:lnTo>
                  <a:pt x="382650" y="348339"/>
                </a:lnTo>
                <a:lnTo>
                  <a:pt x="383413" y="365505"/>
                </a:lnTo>
                <a:lnTo>
                  <a:pt x="382650" y="383125"/>
                </a:lnTo>
                <a:lnTo>
                  <a:pt x="371220" y="431291"/>
                </a:lnTo>
                <a:lnTo>
                  <a:pt x="345735" y="471654"/>
                </a:lnTo>
                <a:lnTo>
                  <a:pt x="306038" y="502618"/>
                </a:lnTo>
                <a:lnTo>
                  <a:pt x="250836" y="522678"/>
                </a:lnTo>
                <a:lnTo>
                  <a:pt x="201584" y="528826"/>
                </a:lnTo>
                <a:lnTo>
                  <a:pt x="172719" y="529589"/>
                </a:lnTo>
                <a:lnTo>
                  <a:pt x="33146" y="529589"/>
                </a:lnTo>
                <a:lnTo>
                  <a:pt x="23240" y="529589"/>
                </a:lnTo>
                <a:lnTo>
                  <a:pt x="0" y="494410"/>
                </a:lnTo>
                <a:lnTo>
                  <a:pt x="0" y="33908"/>
                </a:lnTo>
                <a:lnTo>
                  <a:pt x="22859" y="0"/>
                </a:lnTo>
                <a:lnTo>
                  <a:pt x="31876" y="0"/>
                </a:lnTo>
                <a:close/>
              </a:path>
            </a:pathLst>
          </a:custGeom>
          <a:ln w="12192">
            <a:solidFill>
              <a:srgbClr val="1CACE3"/>
            </a:solidFill>
          </a:ln>
        </p:spPr>
        <p:txBody>
          <a:bodyPr wrap="square" lIns="0" tIns="0" rIns="0" bIns="0" rtlCol="0"/>
          <a:lstStyle/>
          <a:p>
            <a:endParaRPr dirty="0"/>
          </a:p>
        </p:txBody>
      </p:sp>
      <p:sp>
        <p:nvSpPr>
          <p:cNvPr id="32" name="bk object 32"/>
          <p:cNvSpPr/>
          <p:nvPr/>
        </p:nvSpPr>
        <p:spPr>
          <a:xfrm>
            <a:off x="1947036" y="3268345"/>
            <a:ext cx="412750" cy="532130"/>
          </a:xfrm>
          <a:custGeom>
            <a:avLst/>
            <a:gdLst/>
            <a:ahLst/>
            <a:cxnLst/>
            <a:rect l="l" t="t" r="r" b="b"/>
            <a:pathLst>
              <a:path w="412750" h="532129">
                <a:moveTo>
                  <a:pt x="31623" y="0"/>
                </a:moveTo>
                <a:lnTo>
                  <a:pt x="381507" y="0"/>
                </a:lnTo>
                <a:lnTo>
                  <a:pt x="391287" y="0"/>
                </a:lnTo>
                <a:lnTo>
                  <a:pt x="398906" y="2793"/>
                </a:lnTo>
                <a:lnTo>
                  <a:pt x="412623" y="33908"/>
                </a:lnTo>
                <a:lnTo>
                  <a:pt x="412623" y="515619"/>
                </a:lnTo>
                <a:lnTo>
                  <a:pt x="412623" y="518413"/>
                </a:lnTo>
                <a:lnTo>
                  <a:pt x="401574" y="527938"/>
                </a:lnTo>
                <a:lnTo>
                  <a:pt x="397510" y="529335"/>
                </a:lnTo>
                <a:lnTo>
                  <a:pt x="359029" y="532002"/>
                </a:lnTo>
                <a:lnTo>
                  <a:pt x="351549" y="531933"/>
                </a:lnTo>
                <a:lnTo>
                  <a:pt x="316483" y="527938"/>
                </a:lnTo>
                <a:lnTo>
                  <a:pt x="312293" y="526541"/>
                </a:lnTo>
                <a:lnTo>
                  <a:pt x="309371" y="524890"/>
                </a:lnTo>
                <a:lnTo>
                  <a:pt x="307594" y="522858"/>
                </a:lnTo>
                <a:lnTo>
                  <a:pt x="305815" y="520826"/>
                </a:lnTo>
                <a:lnTo>
                  <a:pt x="304926" y="518413"/>
                </a:lnTo>
                <a:lnTo>
                  <a:pt x="304926" y="515619"/>
                </a:lnTo>
                <a:lnTo>
                  <a:pt x="304926" y="89534"/>
                </a:lnTo>
                <a:lnTo>
                  <a:pt x="107695" y="89534"/>
                </a:lnTo>
                <a:lnTo>
                  <a:pt x="107695" y="515619"/>
                </a:lnTo>
                <a:lnTo>
                  <a:pt x="107695" y="518413"/>
                </a:lnTo>
                <a:lnTo>
                  <a:pt x="96265" y="527938"/>
                </a:lnTo>
                <a:lnTo>
                  <a:pt x="92201" y="529335"/>
                </a:lnTo>
                <a:lnTo>
                  <a:pt x="53720" y="532002"/>
                </a:lnTo>
                <a:lnTo>
                  <a:pt x="46241" y="531933"/>
                </a:lnTo>
                <a:lnTo>
                  <a:pt x="6985" y="526541"/>
                </a:lnTo>
                <a:lnTo>
                  <a:pt x="2539" y="522858"/>
                </a:lnTo>
                <a:lnTo>
                  <a:pt x="888" y="520826"/>
                </a:lnTo>
                <a:lnTo>
                  <a:pt x="0" y="518413"/>
                </a:lnTo>
                <a:lnTo>
                  <a:pt x="0" y="515619"/>
                </a:lnTo>
                <a:lnTo>
                  <a:pt x="0" y="33908"/>
                </a:lnTo>
                <a:lnTo>
                  <a:pt x="21970" y="0"/>
                </a:lnTo>
                <a:lnTo>
                  <a:pt x="31623" y="0"/>
                </a:lnTo>
                <a:close/>
              </a:path>
            </a:pathLst>
          </a:custGeom>
          <a:ln w="12192">
            <a:solidFill>
              <a:srgbClr val="1CACE3"/>
            </a:solidFill>
          </a:ln>
        </p:spPr>
        <p:txBody>
          <a:bodyPr wrap="square" lIns="0" tIns="0" rIns="0" bIns="0" rtlCol="0"/>
          <a:lstStyle/>
          <a:p>
            <a:endParaRPr dirty="0"/>
          </a:p>
        </p:txBody>
      </p:sp>
      <p:sp>
        <p:nvSpPr>
          <p:cNvPr id="33" name="bk object 33"/>
          <p:cNvSpPr/>
          <p:nvPr/>
        </p:nvSpPr>
        <p:spPr>
          <a:xfrm>
            <a:off x="9576181" y="3265804"/>
            <a:ext cx="431165" cy="534670"/>
          </a:xfrm>
          <a:custGeom>
            <a:avLst/>
            <a:gdLst/>
            <a:ahLst/>
            <a:cxnLst/>
            <a:rect l="l" t="t" r="r" b="b"/>
            <a:pathLst>
              <a:path w="431165" h="534670">
                <a:moveTo>
                  <a:pt x="54101" y="0"/>
                </a:moveTo>
                <a:lnTo>
                  <a:pt x="92583" y="2794"/>
                </a:lnTo>
                <a:lnTo>
                  <a:pt x="96647" y="4191"/>
                </a:lnTo>
                <a:lnTo>
                  <a:pt x="100711" y="5461"/>
                </a:lnTo>
                <a:lnTo>
                  <a:pt x="103632" y="7239"/>
                </a:lnTo>
                <a:lnTo>
                  <a:pt x="105283" y="9271"/>
                </a:lnTo>
                <a:lnTo>
                  <a:pt x="106934" y="11303"/>
                </a:lnTo>
                <a:lnTo>
                  <a:pt x="107696" y="13716"/>
                </a:lnTo>
                <a:lnTo>
                  <a:pt x="107696" y="16383"/>
                </a:lnTo>
                <a:lnTo>
                  <a:pt x="107696" y="297180"/>
                </a:lnTo>
                <a:lnTo>
                  <a:pt x="106775" y="339582"/>
                </a:lnTo>
                <a:lnTo>
                  <a:pt x="106045" y="353695"/>
                </a:lnTo>
                <a:lnTo>
                  <a:pt x="106934" y="353695"/>
                </a:lnTo>
                <a:lnTo>
                  <a:pt x="129841" y="315632"/>
                </a:lnTo>
                <a:lnTo>
                  <a:pt x="146558" y="290575"/>
                </a:lnTo>
                <a:lnTo>
                  <a:pt x="330708" y="16002"/>
                </a:lnTo>
                <a:lnTo>
                  <a:pt x="332613" y="13335"/>
                </a:lnTo>
                <a:lnTo>
                  <a:pt x="334645" y="10922"/>
                </a:lnTo>
                <a:lnTo>
                  <a:pt x="336930" y="8890"/>
                </a:lnTo>
                <a:lnTo>
                  <a:pt x="339090" y="6858"/>
                </a:lnTo>
                <a:lnTo>
                  <a:pt x="359410" y="889"/>
                </a:lnTo>
                <a:lnTo>
                  <a:pt x="364871" y="381"/>
                </a:lnTo>
                <a:lnTo>
                  <a:pt x="371855" y="0"/>
                </a:lnTo>
                <a:lnTo>
                  <a:pt x="380238" y="0"/>
                </a:lnTo>
                <a:lnTo>
                  <a:pt x="390651" y="0"/>
                </a:lnTo>
                <a:lnTo>
                  <a:pt x="420750" y="4191"/>
                </a:lnTo>
                <a:lnTo>
                  <a:pt x="424561" y="5461"/>
                </a:lnTo>
                <a:lnTo>
                  <a:pt x="427227" y="7239"/>
                </a:lnTo>
                <a:lnTo>
                  <a:pt x="428751" y="9271"/>
                </a:lnTo>
                <a:lnTo>
                  <a:pt x="430275" y="11303"/>
                </a:lnTo>
                <a:lnTo>
                  <a:pt x="431038" y="13843"/>
                </a:lnTo>
                <a:lnTo>
                  <a:pt x="431038" y="16891"/>
                </a:lnTo>
                <a:lnTo>
                  <a:pt x="431038" y="518160"/>
                </a:lnTo>
                <a:lnTo>
                  <a:pt x="431038" y="520954"/>
                </a:lnTo>
                <a:lnTo>
                  <a:pt x="430149" y="523367"/>
                </a:lnTo>
                <a:lnTo>
                  <a:pt x="428371" y="525399"/>
                </a:lnTo>
                <a:lnTo>
                  <a:pt x="426593" y="527431"/>
                </a:lnTo>
                <a:lnTo>
                  <a:pt x="384415" y="534473"/>
                </a:lnTo>
                <a:lnTo>
                  <a:pt x="376936" y="534543"/>
                </a:lnTo>
                <a:lnTo>
                  <a:pt x="369530" y="534473"/>
                </a:lnTo>
                <a:lnTo>
                  <a:pt x="330708" y="529082"/>
                </a:lnTo>
                <a:lnTo>
                  <a:pt x="326263" y="525399"/>
                </a:lnTo>
                <a:lnTo>
                  <a:pt x="324612" y="523367"/>
                </a:lnTo>
                <a:lnTo>
                  <a:pt x="323850" y="520954"/>
                </a:lnTo>
                <a:lnTo>
                  <a:pt x="323850" y="518160"/>
                </a:lnTo>
                <a:lnTo>
                  <a:pt x="323850" y="239014"/>
                </a:lnTo>
                <a:lnTo>
                  <a:pt x="324445" y="200292"/>
                </a:lnTo>
                <a:lnTo>
                  <a:pt x="325374" y="180594"/>
                </a:lnTo>
                <a:lnTo>
                  <a:pt x="324612" y="180594"/>
                </a:lnTo>
                <a:lnTo>
                  <a:pt x="322452" y="184404"/>
                </a:lnTo>
                <a:lnTo>
                  <a:pt x="319786" y="188849"/>
                </a:lnTo>
                <a:lnTo>
                  <a:pt x="316865" y="193802"/>
                </a:lnTo>
                <a:lnTo>
                  <a:pt x="313817" y="198882"/>
                </a:lnTo>
                <a:lnTo>
                  <a:pt x="310642" y="204216"/>
                </a:lnTo>
                <a:lnTo>
                  <a:pt x="307213" y="209804"/>
                </a:lnTo>
                <a:lnTo>
                  <a:pt x="303784" y="215392"/>
                </a:lnTo>
                <a:lnTo>
                  <a:pt x="300227" y="221107"/>
                </a:lnTo>
                <a:lnTo>
                  <a:pt x="296418" y="226949"/>
                </a:lnTo>
                <a:lnTo>
                  <a:pt x="292608" y="232918"/>
                </a:lnTo>
                <a:lnTo>
                  <a:pt x="288671" y="238506"/>
                </a:lnTo>
                <a:lnTo>
                  <a:pt x="284861" y="243967"/>
                </a:lnTo>
                <a:lnTo>
                  <a:pt x="100711" y="518541"/>
                </a:lnTo>
                <a:lnTo>
                  <a:pt x="98551" y="521589"/>
                </a:lnTo>
                <a:lnTo>
                  <a:pt x="96266" y="524256"/>
                </a:lnTo>
                <a:lnTo>
                  <a:pt x="93979" y="526415"/>
                </a:lnTo>
                <a:lnTo>
                  <a:pt x="91694" y="528574"/>
                </a:lnTo>
                <a:lnTo>
                  <a:pt x="71500" y="533908"/>
                </a:lnTo>
                <a:lnTo>
                  <a:pt x="66167" y="534416"/>
                </a:lnTo>
                <a:lnTo>
                  <a:pt x="59309" y="534543"/>
                </a:lnTo>
                <a:lnTo>
                  <a:pt x="50800" y="534543"/>
                </a:lnTo>
                <a:lnTo>
                  <a:pt x="9651" y="530479"/>
                </a:lnTo>
                <a:lnTo>
                  <a:pt x="2159" y="525145"/>
                </a:lnTo>
                <a:lnTo>
                  <a:pt x="762" y="522986"/>
                </a:lnTo>
                <a:lnTo>
                  <a:pt x="0" y="520319"/>
                </a:lnTo>
                <a:lnTo>
                  <a:pt x="0" y="517398"/>
                </a:lnTo>
                <a:lnTo>
                  <a:pt x="0" y="16383"/>
                </a:lnTo>
                <a:lnTo>
                  <a:pt x="0" y="13716"/>
                </a:lnTo>
                <a:lnTo>
                  <a:pt x="889" y="11303"/>
                </a:lnTo>
                <a:lnTo>
                  <a:pt x="2667" y="9271"/>
                </a:lnTo>
                <a:lnTo>
                  <a:pt x="4445" y="7239"/>
                </a:lnTo>
                <a:lnTo>
                  <a:pt x="7493" y="5461"/>
                </a:lnTo>
                <a:lnTo>
                  <a:pt x="11684" y="4191"/>
                </a:lnTo>
                <a:lnTo>
                  <a:pt x="16001" y="2794"/>
                </a:lnTo>
                <a:lnTo>
                  <a:pt x="46626" y="69"/>
                </a:lnTo>
                <a:lnTo>
                  <a:pt x="54101" y="0"/>
                </a:lnTo>
                <a:close/>
              </a:path>
            </a:pathLst>
          </a:custGeom>
          <a:ln w="12192">
            <a:solidFill>
              <a:srgbClr val="1CACE3"/>
            </a:solidFill>
          </a:ln>
        </p:spPr>
        <p:txBody>
          <a:bodyPr wrap="square" lIns="0" tIns="0" rIns="0" bIns="0" rtlCol="0"/>
          <a:lstStyle/>
          <a:p>
            <a:endParaRPr dirty="0"/>
          </a:p>
        </p:txBody>
      </p:sp>
      <p:sp>
        <p:nvSpPr>
          <p:cNvPr id="34" name="bk object 34"/>
          <p:cNvSpPr/>
          <p:nvPr/>
        </p:nvSpPr>
        <p:spPr>
          <a:xfrm>
            <a:off x="9047353" y="3265804"/>
            <a:ext cx="413384" cy="534670"/>
          </a:xfrm>
          <a:custGeom>
            <a:avLst/>
            <a:gdLst/>
            <a:ahLst/>
            <a:cxnLst/>
            <a:rect l="l" t="t" r="r" b="b"/>
            <a:pathLst>
              <a:path w="413384" h="534670">
                <a:moveTo>
                  <a:pt x="54101" y="0"/>
                </a:moveTo>
                <a:lnTo>
                  <a:pt x="92582" y="3175"/>
                </a:lnTo>
                <a:lnTo>
                  <a:pt x="96647" y="4572"/>
                </a:lnTo>
                <a:lnTo>
                  <a:pt x="100711" y="5969"/>
                </a:lnTo>
                <a:lnTo>
                  <a:pt x="103631" y="7747"/>
                </a:lnTo>
                <a:lnTo>
                  <a:pt x="105282" y="9906"/>
                </a:lnTo>
                <a:lnTo>
                  <a:pt x="106933" y="12065"/>
                </a:lnTo>
                <a:lnTo>
                  <a:pt x="107696" y="14478"/>
                </a:lnTo>
                <a:lnTo>
                  <a:pt x="107696" y="17272"/>
                </a:lnTo>
                <a:lnTo>
                  <a:pt x="107696" y="211582"/>
                </a:lnTo>
                <a:lnTo>
                  <a:pt x="305816" y="211582"/>
                </a:lnTo>
                <a:lnTo>
                  <a:pt x="305816" y="17272"/>
                </a:lnTo>
                <a:lnTo>
                  <a:pt x="305816" y="14478"/>
                </a:lnTo>
                <a:lnTo>
                  <a:pt x="345201" y="349"/>
                </a:lnTo>
                <a:lnTo>
                  <a:pt x="359791" y="0"/>
                </a:lnTo>
                <a:lnTo>
                  <a:pt x="367248" y="91"/>
                </a:lnTo>
                <a:lnTo>
                  <a:pt x="401954" y="4572"/>
                </a:lnTo>
                <a:lnTo>
                  <a:pt x="406019" y="5969"/>
                </a:lnTo>
                <a:lnTo>
                  <a:pt x="408940" y="7747"/>
                </a:lnTo>
                <a:lnTo>
                  <a:pt x="410718" y="9906"/>
                </a:lnTo>
                <a:lnTo>
                  <a:pt x="412496" y="12065"/>
                </a:lnTo>
                <a:lnTo>
                  <a:pt x="413385" y="14478"/>
                </a:lnTo>
                <a:lnTo>
                  <a:pt x="413385" y="17272"/>
                </a:lnTo>
                <a:lnTo>
                  <a:pt x="413385" y="517398"/>
                </a:lnTo>
                <a:lnTo>
                  <a:pt x="413385" y="520065"/>
                </a:lnTo>
                <a:lnTo>
                  <a:pt x="412496" y="522605"/>
                </a:lnTo>
                <a:lnTo>
                  <a:pt x="410718" y="524764"/>
                </a:lnTo>
                <a:lnTo>
                  <a:pt x="408940" y="526923"/>
                </a:lnTo>
                <a:lnTo>
                  <a:pt x="367248" y="534471"/>
                </a:lnTo>
                <a:lnTo>
                  <a:pt x="359791" y="534543"/>
                </a:lnTo>
                <a:lnTo>
                  <a:pt x="352145" y="534471"/>
                </a:lnTo>
                <a:lnTo>
                  <a:pt x="313054" y="528701"/>
                </a:lnTo>
                <a:lnTo>
                  <a:pt x="305816" y="520065"/>
                </a:lnTo>
                <a:lnTo>
                  <a:pt x="305816" y="517398"/>
                </a:lnTo>
                <a:lnTo>
                  <a:pt x="305816" y="303275"/>
                </a:lnTo>
                <a:lnTo>
                  <a:pt x="107696" y="303275"/>
                </a:lnTo>
                <a:lnTo>
                  <a:pt x="107696" y="517398"/>
                </a:lnTo>
                <a:lnTo>
                  <a:pt x="107696" y="520065"/>
                </a:lnTo>
                <a:lnTo>
                  <a:pt x="106933" y="522605"/>
                </a:lnTo>
                <a:lnTo>
                  <a:pt x="105282" y="524764"/>
                </a:lnTo>
                <a:lnTo>
                  <a:pt x="103631" y="526923"/>
                </a:lnTo>
                <a:lnTo>
                  <a:pt x="61725" y="534471"/>
                </a:lnTo>
                <a:lnTo>
                  <a:pt x="54101" y="534543"/>
                </a:lnTo>
                <a:lnTo>
                  <a:pt x="46622" y="534471"/>
                </a:lnTo>
                <a:lnTo>
                  <a:pt x="7366" y="528701"/>
                </a:lnTo>
                <a:lnTo>
                  <a:pt x="2667" y="524764"/>
                </a:lnTo>
                <a:lnTo>
                  <a:pt x="889" y="522605"/>
                </a:lnTo>
                <a:lnTo>
                  <a:pt x="0" y="520065"/>
                </a:lnTo>
                <a:lnTo>
                  <a:pt x="0" y="517398"/>
                </a:lnTo>
                <a:lnTo>
                  <a:pt x="0" y="17272"/>
                </a:lnTo>
                <a:lnTo>
                  <a:pt x="0" y="14478"/>
                </a:lnTo>
                <a:lnTo>
                  <a:pt x="889" y="12065"/>
                </a:lnTo>
                <a:lnTo>
                  <a:pt x="2667" y="9906"/>
                </a:lnTo>
                <a:lnTo>
                  <a:pt x="4445" y="7747"/>
                </a:lnTo>
                <a:lnTo>
                  <a:pt x="7366" y="5969"/>
                </a:lnTo>
                <a:lnTo>
                  <a:pt x="11556" y="4572"/>
                </a:lnTo>
                <a:lnTo>
                  <a:pt x="15621" y="3175"/>
                </a:lnTo>
                <a:lnTo>
                  <a:pt x="46622" y="91"/>
                </a:lnTo>
                <a:lnTo>
                  <a:pt x="54101" y="0"/>
                </a:lnTo>
                <a:close/>
              </a:path>
            </a:pathLst>
          </a:custGeom>
          <a:ln w="12192">
            <a:solidFill>
              <a:srgbClr val="1CACE3"/>
            </a:solidFill>
          </a:ln>
        </p:spPr>
        <p:txBody>
          <a:bodyPr wrap="square" lIns="0" tIns="0" rIns="0" bIns="0" rtlCol="0"/>
          <a:lstStyle/>
          <a:p>
            <a:endParaRPr dirty="0"/>
          </a:p>
        </p:txBody>
      </p:sp>
      <p:sp>
        <p:nvSpPr>
          <p:cNvPr id="35" name="bk object 35"/>
          <p:cNvSpPr/>
          <p:nvPr/>
        </p:nvSpPr>
        <p:spPr>
          <a:xfrm>
            <a:off x="8491981" y="3265804"/>
            <a:ext cx="488950" cy="534670"/>
          </a:xfrm>
          <a:custGeom>
            <a:avLst/>
            <a:gdLst/>
            <a:ahLst/>
            <a:cxnLst/>
            <a:rect l="l" t="t" r="r" b="b"/>
            <a:pathLst>
              <a:path w="488950" h="534670">
                <a:moveTo>
                  <a:pt x="239902" y="0"/>
                </a:moveTo>
                <a:lnTo>
                  <a:pt x="278384" y="635"/>
                </a:lnTo>
                <a:lnTo>
                  <a:pt x="300609" y="3556"/>
                </a:lnTo>
                <a:lnTo>
                  <a:pt x="305943" y="5080"/>
                </a:lnTo>
                <a:lnTo>
                  <a:pt x="318008" y="22606"/>
                </a:lnTo>
                <a:lnTo>
                  <a:pt x="481711" y="491998"/>
                </a:lnTo>
                <a:lnTo>
                  <a:pt x="485013" y="501777"/>
                </a:lnTo>
                <a:lnTo>
                  <a:pt x="487045" y="509651"/>
                </a:lnTo>
                <a:lnTo>
                  <a:pt x="487934" y="515366"/>
                </a:lnTo>
                <a:lnTo>
                  <a:pt x="488696" y="521081"/>
                </a:lnTo>
                <a:lnTo>
                  <a:pt x="487679" y="525399"/>
                </a:lnTo>
                <a:lnTo>
                  <a:pt x="484632" y="528193"/>
                </a:lnTo>
                <a:lnTo>
                  <a:pt x="481584" y="531114"/>
                </a:lnTo>
                <a:lnTo>
                  <a:pt x="437134" y="534543"/>
                </a:lnTo>
                <a:lnTo>
                  <a:pt x="427303" y="534515"/>
                </a:lnTo>
                <a:lnTo>
                  <a:pt x="386842" y="531495"/>
                </a:lnTo>
                <a:lnTo>
                  <a:pt x="382777" y="530225"/>
                </a:lnTo>
                <a:lnTo>
                  <a:pt x="379857" y="528574"/>
                </a:lnTo>
                <a:lnTo>
                  <a:pt x="378206" y="526415"/>
                </a:lnTo>
                <a:lnTo>
                  <a:pt x="376554" y="524256"/>
                </a:lnTo>
                <a:lnTo>
                  <a:pt x="375158" y="521335"/>
                </a:lnTo>
                <a:lnTo>
                  <a:pt x="374142" y="517779"/>
                </a:lnTo>
                <a:lnTo>
                  <a:pt x="338582" y="411353"/>
                </a:lnTo>
                <a:lnTo>
                  <a:pt x="139573" y="411353"/>
                </a:lnTo>
                <a:lnTo>
                  <a:pt x="106045" y="514858"/>
                </a:lnTo>
                <a:lnTo>
                  <a:pt x="104901" y="518795"/>
                </a:lnTo>
                <a:lnTo>
                  <a:pt x="103504" y="521970"/>
                </a:lnTo>
                <a:lnTo>
                  <a:pt x="101726" y="524510"/>
                </a:lnTo>
                <a:lnTo>
                  <a:pt x="99949" y="527177"/>
                </a:lnTo>
                <a:lnTo>
                  <a:pt x="97154" y="529209"/>
                </a:lnTo>
                <a:lnTo>
                  <a:pt x="56288" y="534495"/>
                </a:lnTo>
                <a:lnTo>
                  <a:pt x="47878" y="534543"/>
                </a:lnTo>
                <a:lnTo>
                  <a:pt x="39024" y="534471"/>
                </a:lnTo>
                <a:lnTo>
                  <a:pt x="1016" y="524256"/>
                </a:lnTo>
                <a:lnTo>
                  <a:pt x="0" y="519811"/>
                </a:lnTo>
                <a:lnTo>
                  <a:pt x="889" y="514096"/>
                </a:lnTo>
                <a:lnTo>
                  <a:pt x="1650" y="508381"/>
                </a:lnTo>
                <a:lnTo>
                  <a:pt x="170307" y="21336"/>
                </a:lnTo>
                <a:lnTo>
                  <a:pt x="206375" y="635"/>
                </a:lnTo>
                <a:lnTo>
                  <a:pt x="229949" y="45"/>
                </a:lnTo>
                <a:lnTo>
                  <a:pt x="239902" y="0"/>
                </a:lnTo>
                <a:close/>
              </a:path>
            </a:pathLst>
          </a:custGeom>
          <a:ln w="12192">
            <a:solidFill>
              <a:srgbClr val="1CACE3"/>
            </a:solidFill>
          </a:ln>
        </p:spPr>
        <p:txBody>
          <a:bodyPr wrap="square" lIns="0" tIns="0" rIns="0" bIns="0" rtlCol="0"/>
          <a:lstStyle/>
          <a:p>
            <a:endParaRPr dirty="0"/>
          </a:p>
        </p:txBody>
      </p:sp>
      <p:sp>
        <p:nvSpPr>
          <p:cNvPr id="36" name="bk object 36"/>
          <p:cNvSpPr/>
          <p:nvPr/>
        </p:nvSpPr>
        <p:spPr>
          <a:xfrm>
            <a:off x="7259701" y="3265804"/>
            <a:ext cx="431165" cy="534670"/>
          </a:xfrm>
          <a:custGeom>
            <a:avLst/>
            <a:gdLst/>
            <a:ahLst/>
            <a:cxnLst/>
            <a:rect l="l" t="t" r="r" b="b"/>
            <a:pathLst>
              <a:path w="431165" h="534670">
                <a:moveTo>
                  <a:pt x="54101" y="0"/>
                </a:moveTo>
                <a:lnTo>
                  <a:pt x="92582" y="2794"/>
                </a:lnTo>
                <a:lnTo>
                  <a:pt x="96647" y="4191"/>
                </a:lnTo>
                <a:lnTo>
                  <a:pt x="100710" y="5461"/>
                </a:lnTo>
                <a:lnTo>
                  <a:pt x="103631" y="7239"/>
                </a:lnTo>
                <a:lnTo>
                  <a:pt x="105282" y="9271"/>
                </a:lnTo>
                <a:lnTo>
                  <a:pt x="106933" y="11303"/>
                </a:lnTo>
                <a:lnTo>
                  <a:pt x="107696" y="13716"/>
                </a:lnTo>
                <a:lnTo>
                  <a:pt x="107696" y="16383"/>
                </a:lnTo>
                <a:lnTo>
                  <a:pt x="107696" y="297180"/>
                </a:lnTo>
                <a:lnTo>
                  <a:pt x="106775" y="339582"/>
                </a:lnTo>
                <a:lnTo>
                  <a:pt x="106045" y="353695"/>
                </a:lnTo>
                <a:lnTo>
                  <a:pt x="106933" y="353695"/>
                </a:lnTo>
                <a:lnTo>
                  <a:pt x="129841" y="315632"/>
                </a:lnTo>
                <a:lnTo>
                  <a:pt x="146557" y="290575"/>
                </a:lnTo>
                <a:lnTo>
                  <a:pt x="330707" y="16002"/>
                </a:lnTo>
                <a:lnTo>
                  <a:pt x="332613" y="13335"/>
                </a:lnTo>
                <a:lnTo>
                  <a:pt x="334645" y="10922"/>
                </a:lnTo>
                <a:lnTo>
                  <a:pt x="336930" y="8890"/>
                </a:lnTo>
                <a:lnTo>
                  <a:pt x="339090" y="6858"/>
                </a:lnTo>
                <a:lnTo>
                  <a:pt x="359409" y="889"/>
                </a:lnTo>
                <a:lnTo>
                  <a:pt x="364871" y="381"/>
                </a:lnTo>
                <a:lnTo>
                  <a:pt x="371855" y="0"/>
                </a:lnTo>
                <a:lnTo>
                  <a:pt x="380238" y="0"/>
                </a:lnTo>
                <a:lnTo>
                  <a:pt x="390651" y="0"/>
                </a:lnTo>
                <a:lnTo>
                  <a:pt x="420750" y="4191"/>
                </a:lnTo>
                <a:lnTo>
                  <a:pt x="424560" y="5461"/>
                </a:lnTo>
                <a:lnTo>
                  <a:pt x="427227" y="7239"/>
                </a:lnTo>
                <a:lnTo>
                  <a:pt x="428751" y="9271"/>
                </a:lnTo>
                <a:lnTo>
                  <a:pt x="430275" y="11303"/>
                </a:lnTo>
                <a:lnTo>
                  <a:pt x="431038" y="13843"/>
                </a:lnTo>
                <a:lnTo>
                  <a:pt x="431038" y="16891"/>
                </a:lnTo>
                <a:lnTo>
                  <a:pt x="431038" y="518160"/>
                </a:lnTo>
                <a:lnTo>
                  <a:pt x="431038" y="520954"/>
                </a:lnTo>
                <a:lnTo>
                  <a:pt x="430149" y="523367"/>
                </a:lnTo>
                <a:lnTo>
                  <a:pt x="428371" y="525399"/>
                </a:lnTo>
                <a:lnTo>
                  <a:pt x="426593" y="527431"/>
                </a:lnTo>
                <a:lnTo>
                  <a:pt x="384415" y="534473"/>
                </a:lnTo>
                <a:lnTo>
                  <a:pt x="376935" y="534543"/>
                </a:lnTo>
                <a:lnTo>
                  <a:pt x="369530" y="534473"/>
                </a:lnTo>
                <a:lnTo>
                  <a:pt x="334645" y="530479"/>
                </a:lnTo>
                <a:lnTo>
                  <a:pt x="330707" y="529082"/>
                </a:lnTo>
                <a:lnTo>
                  <a:pt x="327914" y="527431"/>
                </a:lnTo>
                <a:lnTo>
                  <a:pt x="326263" y="525399"/>
                </a:lnTo>
                <a:lnTo>
                  <a:pt x="324612" y="523367"/>
                </a:lnTo>
                <a:lnTo>
                  <a:pt x="323850" y="520954"/>
                </a:lnTo>
                <a:lnTo>
                  <a:pt x="323850" y="518160"/>
                </a:lnTo>
                <a:lnTo>
                  <a:pt x="323850" y="239014"/>
                </a:lnTo>
                <a:lnTo>
                  <a:pt x="324445" y="200292"/>
                </a:lnTo>
                <a:lnTo>
                  <a:pt x="325374" y="180594"/>
                </a:lnTo>
                <a:lnTo>
                  <a:pt x="324612" y="180594"/>
                </a:lnTo>
                <a:lnTo>
                  <a:pt x="322452" y="184404"/>
                </a:lnTo>
                <a:lnTo>
                  <a:pt x="319785" y="188849"/>
                </a:lnTo>
                <a:lnTo>
                  <a:pt x="316865" y="193802"/>
                </a:lnTo>
                <a:lnTo>
                  <a:pt x="313817" y="198882"/>
                </a:lnTo>
                <a:lnTo>
                  <a:pt x="310642" y="204216"/>
                </a:lnTo>
                <a:lnTo>
                  <a:pt x="307213" y="209804"/>
                </a:lnTo>
                <a:lnTo>
                  <a:pt x="303783" y="215392"/>
                </a:lnTo>
                <a:lnTo>
                  <a:pt x="300227" y="221107"/>
                </a:lnTo>
                <a:lnTo>
                  <a:pt x="296418" y="226949"/>
                </a:lnTo>
                <a:lnTo>
                  <a:pt x="292607" y="232918"/>
                </a:lnTo>
                <a:lnTo>
                  <a:pt x="288671" y="238506"/>
                </a:lnTo>
                <a:lnTo>
                  <a:pt x="284860" y="243967"/>
                </a:lnTo>
                <a:lnTo>
                  <a:pt x="100710" y="518541"/>
                </a:lnTo>
                <a:lnTo>
                  <a:pt x="98551" y="521589"/>
                </a:lnTo>
                <a:lnTo>
                  <a:pt x="96266" y="524256"/>
                </a:lnTo>
                <a:lnTo>
                  <a:pt x="93979" y="526415"/>
                </a:lnTo>
                <a:lnTo>
                  <a:pt x="91694" y="528574"/>
                </a:lnTo>
                <a:lnTo>
                  <a:pt x="71500" y="533908"/>
                </a:lnTo>
                <a:lnTo>
                  <a:pt x="66167" y="534416"/>
                </a:lnTo>
                <a:lnTo>
                  <a:pt x="59308" y="534543"/>
                </a:lnTo>
                <a:lnTo>
                  <a:pt x="50800" y="534543"/>
                </a:lnTo>
                <a:lnTo>
                  <a:pt x="9651" y="530479"/>
                </a:lnTo>
                <a:lnTo>
                  <a:pt x="5969" y="529082"/>
                </a:lnTo>
                <a:lnTo>
                  <a:pt x="3428" y="527304"/>
                </a:lnTo>
                <a:lnTo>
                  <a:pt x="2158" y="525145"/>
                </a:lnTo>
                <a:lnTo>
                  <a:pt x="762" y="522986"/>
                </a:lnTo>
                <a:lnTo>
                  <a:pt x="0" y="520319"/>
                </a:lnTo>
                <a:lnTo>
                  <a:pt x="0" y="517398"/>
                </a:lnTo>
                <a:lnTo>
                  <a:pt x="0" y="16383"/>
                </a:lnTo>
                <a:lnTo>
                  <a:pt x="0" y="13716"/>
                </a:lnTo>
                <a:lnTo>
                  <a:pt x="889" y="11303"/>
                </a:lnTo>
                <a:lnTo>
                  <a:pt x="2667" y="9271"/>
                </a:lnTo>
                <a:lnTo>
                  <a:pt x="4445" y="7239"/>
                </a:lnTo>
                <a:lnTo>
                  <a:pt x="7493" y="5461"/>
                </a:lnTo>
                <a:lnTo>
                  <a:pt x="11683" y="4191"/>
                </a:lnTo>
                <a:lnTo>
                  <a:pt x="16001" y="2794"/>
                </a:lnTo>
                <a:lnTo>
                  <a:pt x="46644" y="69"/>
                </a:lnTo>
                <a:lnTo>
                  <a:pt x="54101" y="0"/>
                </a:lnTo>
                <a:close/>
              </a:path>
            </a:pathLst>
          </a:custGeom>
          <a:ln w="12192">
            <a:solidFill>
              <a:srgbClr val="1CACE3"/>
            </a:solidFill>
          </a:ln>
        </p:spPr>
        <p:txBody>
          <a:bodyPr wrap="square" lIns="0" tIns="0" rIns="0" bIns="0" rtlCol="0"/>
          <a:lstStyle/>
          <a:p>
            <a:endParaRPr dirty="0"/>
          </a:p>
        </p:txBody>
      </p:sp>
      <p:sp>
        <p:nvSpPr>
          <p:cNvPr id="37" name="bk object 37"/>
          <p:cNvSpPr/>
          <p:nvPr/>
        </p:nvSpPr>
        <p:spPr>
          <a:xfrm>
            <a:off x="6730872" y="3265804"/>
            <a:ext cx="413384" cy="534670"/>
          </a:xfrm>
          <a:custGeom>
            <a:avLst/>
            <a:gdLst/>
            <a:ahLst/>
            <a:cxnLst/>
            <a:rect l="l" t="t" r="r" b="b"/>
            <a:pathLst>
              <a:path w="413384" h="534670">
                <a:moveTo>
                  <a:pt x="54101" y="0"/>
                </a:moveTo>
                <a:lnTo>
                  <a:pt x="92582" y="3175"/>
                </a:lnTo>
                <a:lnTo>
                  <a:pt x="105282" y="9906"/>
                </a:lnTo>
                <a:lnTo>
                  <a:pt x="106933" y="12065"/>
                </a:lnTo>
                <a:lnTo>
                  <a:pt x="107696" y="14478"/>
                </a:lnTo>
                <a:lnTo>
                  <a:pt x="107696" y="17272"/>
                </a:lnTo>
                <a:lnTo>
                  <a:pt x="107696" y="211582"/>
                </a:lnTo>
                <a:lnTo>
                  <a:pt x="305816" y="211582"/>
                </a:lnTo>
                <a:lnTo>
                  <a:pt x="305816" y="17272"/>
                </a:lnTo>
                <a:lnTo>
                  <a:pt x="305816" y="14478"/>
                </a:lnTo>
                <a:lnTo>
                  <a:pt x="306704" y="12065"/>
                </a:lnTo>
                <a:lnTo>
                  <a:pt x="308482" y="9906"/>
                </a:lnTo>
                <a:lnTo>
                  <a:pt x="310260" y="7747"/>
                </a:lnTo>
                <a:lnTo>
                  <a:pt x="352145" y="91"/>
                </a:lnTo>
                <a:lnTo>
                  <a:pt x="359791" y="0"/>
                </a:lnTo>
                <a:lnTo>
                  <a:pt x="367248" y="91"/>
                </a:lnTo>
                <a:lnTo>
                  <a:pt x="401954" y="4572"/>
                </a:lnTo>
                <a:lnTo>
                  <a:pt x="406019" y="5969"/>
                </a:lnTo>
                <a:lnTo>
                  <a:pt x="408940" y="7747"/>
                </a:lnTo>
                <a:lnTo>
                  <a:pt x="410718" y="9906"/>
                </a:lnTo>
                <a:lnTo>
                  <a:pt x="412496" y="12065"/>
                </a:lnTo>
                <a:lnTo>
                  <a:pt x="413384" y="14478"/>
                </a:lnTo>
                <a:lnTo>
                  <a:pt x="413384" y="17272"/>
                </a:lnTo>
                <a:lnTo>
                  <a:pt x="413384" y="517398"/>
                </a:lnTo>
                <a:lnTo>
                  <a:pt x="413384" y="520065"/>
                </a:lnTo>
                <a:lnTo>
                  <a:pt x="412496" y="522605"/>
                </a:lnTo>
                <a:lnTo>
                  <a:pt x="410718" y="524764"/>
                </a:lnTo>
                <a:lnTo>
                  <a:pt x="408940" y="526923"/>
                </a:lnTo>
                <a:lnTo>
                  <a:pt x="367248" y="534471"/>
                </a:lnTo>
                <a:lnTo>
                  <a:pt x="359791" y="534543"/>
                </a:lnTo>
                <a:lnTo>
                  <a:pt x="352145" y="534471"/>
                </a:lnTo>
                <a:lnTo>
                  <a:pt x="313054" y="528701"/>
                </a:lnTo>
                <a:lnTo>
                  <a:pt x="308482" y="524764"/>
                </a:lnTo>
                <a:lnTo>
                  <a:pt x="306704" y="522605"/>
                </a:lnTo>
                <a:lnTo>
                  <a:pt x="305816" y="520065"/>
                </a:lnTo>
                <a:lnTo>
                  <a:pt x="305816" y="517398"/>
                </a:lnTo>
                <a:lnTo>
                  <a:pt x="305816" y="303275"/>
                </a:lnTo>
                <a:lnTo>
                  <a:pt x="107696" y="303275"/>
                </a:lnTo>
                <a:lnTo>
                  <a:pt x="107696" y="517398"/>
                </a:lnTo>
                <a:lnTo>
                  <a:pt x="107696" y="520065"/>
                </a:lnTo>
                <a:lnTo>
                  <a:pt x="106933" y="522605"/>
                </a:lnTo>
                <a:lnTo>
                  <a:pt x="105282" y="524764"/>
                </a:lnTo>
                <a:lnTo>
                  <a:pt x="103631" y="526923"/>
                </a:lnTo>
                <a:lnTo>
                  <a:pt x="61725" y="534471"/>
                </a:lnTo>
                <a:lnTo>
                  <a:pt x="54101" y="534543"/>
                </a:lnTo>
                <a:lnTo>
                  <a:pt x="46622" y="534471"/>
                </a:lnTo>
                <a:lnTo>
                  <a:pt x="7366" y="528701"/>
                </a:lnTo>
                <a:lnTo>
                  <a:pt x="2667" y="524764"/>
                </a:lnTo>
                <a:lnTo>
                  <a:pt x="888" y="522605"/>
                </a:lnTo>
                <a:lnTo>
                  <a:pt x="0" y="520065"/>
                </a:lnTo>
                <a:lnTo>
                  <a:pt x="0" y="517398"/>
                </a:lnTo>
                <a:lnTo>
                  <a:pt x="0" y="17272"/>
                </a:lnTo>
                <a:lnTo>
                  <a:pt x="0" y="14478"/>
                </a:lnTo>
                <a:lnTo>
                  <a:pt x="888" y="12065"/>
                </a:lnTo>
                <a:lnTo>
                  <a:pt x="2667" y="9906"/>
                </a:lnTo>
                <a:lnTo>
                  <a:pt x="4445" y="7747"/>
                </a:lnTo>
                <a:lnTo>
                  <a:pt x="7366" y="5969"/>
                </a:lnTo>
                <a:lnTo>
                  <a:pt x="11556" y="4572"/>
                </a:lnTo>
                <a:lnTo>
                  <a:pt x="15621" y="3175"/>
                </a:lnTo>
                <a:lnTo>
                  <a:pt x="46622" y="91"/>
                </a:lnTo>
                <a:lnTo>
                  <a:pt x="54101" y="0"/>
                </a:lnTo>
                <a:close/>
              </a:path>
            </a:pathLst>
          </a:custGeom>
          <a:ln w="12191">
            <a:solidFill>
              <a:srgbClr val="1CACE3"/>
            </a:solidFill>
          </a:ln>
        </p:spPr>
        <p:txBody>
          <a:bodyPr wrap="square" lIns="0" tIns="0" rIns="0" bIns="0" rtlCol="0"/>
          <a:lstStyle/>
          <a:p>
            <a:endParaRPr dirty="0"/>
          </a:p>
        </p:txBody>
      </p:sp>
      <p:sp>
        <p:nvSpPr>
          <p:cNvPr id="38" name="bk object 38"/>
          <p:cNvSpPr/>
          <p:nvPr/>
        </p:nvSpPr>
        <p:spPr>
          <a:xfrm>
            <a:off x="5517134" y="3265804"/>
            <a:ext cx="488950" cy="534670"/>
          </a:xfrm>
          <a:custGeom>
            <a:avLst/>
            <a:gdLst/>
            <a:ahLst/>
            <a:cxnLst/>
            <a:rect l="l" t="t" r="r" b="b"/>
            <a:pathLst>
              <a:path w="488950" h="534670">
                <a:moveTo>
                  <a:pt x="239902" y="0"/>
                </a:moveTo>
                <a:lnTo>
                  <a:pt x="278383" y="635"/>
                </a:lnTo>
                <a:lnTo>
                  <a:pt x="300608" y="3556"/>
                </a:lnTo>
                <a:lnTo>
                  <a:pt x="305942" y="5080"/>
                </a:lnTo>
                <a:lnTo>
                  <a:pt x="318007" y="22606"/>
                </a:lnTo>
                <a:lnTo>
                  <a:pt x="481711" y="491998"/>
                </a:lnTo>
                <a:lnTo>
                  <a:pt x="485013" y="501777"/>
                </a:lnTo>
                <a:lnTo>
                  <a:pt x="487044" y="509651"/>
                </a:lnTo>
                <a:lnTo>
                  <a:pt x="487933" y="515366"/>
                </a:lnTo>
                <a:lnTo>
                  <a:pt x="488695" y="521081"/>
                </a:lnTo>
                <a:lnTo>
                  <a:pt x="487679" y="525399"/>
                </a:lnTo>
                <a:lnTo>
                  <a:pt x="484631" y="528193"/>
                </a:lnTo>
                <a:lnTo>
                  <a:pt x="481583" y="531114"/>
                </a:lnTo>
                <a:lnTo>
                  <a:pt x="437133" y="534543"/>
                </a:lnTo>
                <a:lnTo>
                  <a:pt x="427303" y="534515"/>
                </a:lnTo>
                <a:lnTo>
                  <a:pt x="386841" y="531495"/>
                </a:lnTo>
                <a:lnTo>
                  <a:pt x="382777" y="530225"/>
                </a:lnTo>
                <a:lnTo>
                  <a:pt x="379856" y="528574"/>
                </a:lnTo>
                <a:lnTo>
                  <a:pt x="378205" y="526415"/>
                </a:lnTo>
                <a:lnTo>
                  <a:pt x="376554" y="524256"/>
                </a:lnTo>
                <a:lnTo>
                  <a:pt x="375157" y="521335"/>
                </a:lnTo>
                <a:lnTo>
                  <a:pt x="374141" y="517779"/>
                </a:lnTo>
                <a:lnTo>
                  <a:pt x="338581" y="411353"/>
                </a:lnTo>
                <a:lnTo>
                  <a:pt x="139573" y="411353"/>
                </a:lnTo>
                <a:lnTo>
                  <a:pt x="106044" y="514858"/>
                </a:lnTo>
                <a:lnTo>
                  <a:pt x="104901" y="518795"/>
                </a:lnTo>
                <a:lnTo>
                  <a:pt x="103504" y="521970"/>
                </a:lnTo>
                <a:lnTo>
                  <a:pt x="101726" y="524510"/>
                </a:lnTo>
                <a:lnTo>
                  <a:pt x="99949" y="527177"/>
                </a:lnTo>
                <a:lnTo>
                  <a:pt x="97154" y="529209"/>
                </a:lnTo>
                <a:lnTo>
                  <a:pt x="56288" y="534495"/>
                </a:lnTo>
                <a:lnTo>
                  <a:pt x="47878" y="534543"/>
                </a:lnTo>
                <a:lnTo>
                  <a:pt x="39024" y="534471"/>
                </a:lnTo>
                <a:lnTo>
                  <a:pt x="1015" y="524256"/>
                </a:lnTo>
                <a:lnTo>
                  <a:pt x="0" y="519811"/>
                </a:lnTo>
                <a:lnTo>
                  <a:pt x="888" y="514096"/>
                </a:lnTo>
                <a:lnTo>
                  <a:pt x="1650" y="508381"/>
                </a:lnTo>
                <a:lnTo>
                  <a:pt x="170306" y="21336"/>
                </a:lnTo>
                <a:lnTo>
                  <a:pt x="206375" y="635"/>
                </a:lnTo>
                <a:lnTo>
                  <a:pt x="229949" y="45"/>
                </a:lnTo>
                <a:lnTo>
                  <a:pt x="239902" y="0"/>
                </a:lnTo>
                <a:close/>
              </a:path>
            </a:pathLst>
          </a:custGeom>
          <a:ln w="12192">
            <a:solidFill>
              <a:srgbClr val="1CACE3"/>
            </a:solidFill>
          </a:ln>
        </p:spPr>
        <p:txBody>
          <a:bodyPr wrap="square" lIns="0" tIns="0" rIns="0" bIns="0" rtlCol="0"/>
          <a:lstStyle/>
          <a:p>
            <a:endParaRPr dirty="0"/>
          </a:p>
        </p:txBody>
      </p:sp>
      <p:sp>
        <p:nvSpPr>
          <p:cNvPr id="39" name="bk object 39"/>
          <p:cNvSpPr/>
          <p:nvPr/>
        </p:nvSpPr>
        <p:spPr>
          <a:xfrm>
            <a:off x="3400933" y="3265804"/>
            <a:ext cx="431165" cy="534670"/>
          </a:xfrm>
          <a:custGeom>
            <a:avLst/>
            <a:gdLst/>
            <a:ahLst/>
            <a:cxnLst/>
            <a:rect l="l" t="t" r="r" b="b"/>
            <a:pathLst>
              <a:path w="431164" h="534670">
                <a:moveTo>
                  <a:pt x="54101" y="0"/>
                </a:moveTo>
                <a:lnTo>
                  <a:pt x="92582" y="2794"/>
                </a:lnTo>
                <a:lnTo>
                  <a:pt x="96646" y="4191"/>
                </a:lnTo>
                <a:lnTo>
                  <a:pt x="100711" y="5461"/>
                </a:lnTo>
                <a:lnTo>
                  <a:pt x="103631" y="7239"/>
                </a:lnTo>
                <a:lnTo>
                  <a:pt x="105282" y="9271"/>
                </a:lnTo>
                <a:lnTo>
                  <a:pt x="106933" y="11303"/>
                </a:lnTo>
                <a:lnTo>
                  <a:pt x="107695" y="13716"/>
                </a:lnTo>
                <a:lnTo>
                  <a:pt x="107695" y="16383"/>
                </a:lnTo>
                <a:lnTo>
                  <a:pt x="107695" y="297180"/>
                </a:lnTo>
                <a:lnTo>
                  <a:pt x="106775" y="339582"/>
                </a:lnTo>
                <a:lnTo>
                  <a:pt x="106044" y="353695"/>
                </a:lnTo>
                <a:lnTo>
                  <a:pt x="106933" y="353695"/>
                </a:lnTo>
                <a:lnTo>
                  <a:pt x="129841" y="315632"/>
                </a:lnTo>
                <a:lnTo>
                  <a:pt x="146557" y="290575"/>
                </a:lnTo>
                <a:lnTo>
                  <a:pt x="330707" y="16002"/>
                </a:lnTo>
                <a:lnTo>
                  <a:pt x="332613" y="13335"/>
                </a:lnTo>
                <a:lnTo>
                  <a:pt x="334644" y="10922"/>
                </a:lnTo>
                <a:lnTo>
                  <a:pt x="336930" y="8890"/>
                </a:lnTo>
                <a:lnTo>
                  <a:pt x="339089" y="6858"/>
                </a:lnTo>
                <a:lnTo>
                  <a:pt x="359409" y="889"/>
                </a:lnTo>
                <a:lnTo>
                  <a:pt x="364870" y="381"/>
                </a:lnTo>
                <a:lnTo>
                  <a:pt x="371855" y="0"/>
                </a:lnTo>
                <a:lnTo>
                  <a:pt x="380238" y="0"/>
                </a:lnTo>
                <a:lnTo>
                  <a:pt x="390651" y="0"/>
                </a:lnTo>
                <a:lnTo>
                  <a:pt x="420750" y="4191"/>
                </a:lnTo>
                <a:lnTo>
                  <a:pt x="424561" y="5461"/>
                </a:lnTo>
                <a:lnTo>
                  <a:pt x="427227" y="7239"/>
                </a:lnTo>
                <a:lnTo>
                  <a:pt x="428751" y="9271"/>
                </a:lnTo>
                <a:lnTo>
                  <a:pt x="430275" y="11303"/>
                </a:lnTo>
                <a:lnTo>
                  <a:pt x="431038" y="13843"/>
                </a:lnTo>
                <a:lnTo>
                  <a:pt x="431038" y="16891"/>
                </a:lnTo>
                <a:lnTo>
                  <a:pt x="431038" y="518160"/>
                </a:lnTo>
                <a:lnTo>
                  <a:pt x="431038" y="520954"/>
                </a:lnTo>
                <a:lnTo>
                  <a:pt x="430149" y="523367"/>
                </a:lnTo>
                <a:lnTo>
                  <a:pt x="428370" y="525399"/>
                </a:lnTo>
                <a:lnTo>
                  <a:pt x="426592" y="527431"/>
                </a:lnTo>
                <a:lnTo>
                  <a:pt x="384415" y="534473"/>
                </a:lnTo>
                <a:lnTo>
                  <a:pt x="376936" y="534543"/>
                </a:lnTo>
                <a:lnTo>
                  <a:pt x="369530" y="534473"/>
                </a:lnTo>
                <a:lnTo>
                  <a:pt x="334644" y="530479"/>
                </a:lnTo>
                <a:lnTo>
                  <a:pt x="330707" y="529082"/>
                </a:lnTo>
                <a:lnTo>
                  <a:pt x="327913" y="527431"/>
                </a:lnTo>
                <a:lnTo>
                  <a:pt x="326263" y="525399"/>
                </a:lnTo>
                <a:lnTo>
                  <a:pt x="324612" y="523367"/>
                </a:lnTo>
                <a:lnTo>
                  <a:pt x="323850" y="520954"/>
                </a:lnTo>
                <a:lnTo>
                  <a:pt x="323850" y="518160"/>
                </a:lnTo>
                <a:lnTo>
                  <a:pt x="323850" y="239014"/>
                </a:lnTo>
                <a:lnTo>
                  <a:pt x="324445" y="200292"/>
                </a:lnTo>
                <a:lnTo>
                  <a:pt x="325374" y="180594"/>
                </a:lnTo>
                <a:lnTo>
                  <a:pt x="324612" y="180594"/>
                </a:lnTo>
                <a:lnTo>
                  <a:pt x="322452" y="184404"/>
                </a:lnTo>
                <a:lnTo>
                  <a:pt x="319786" y="188849"/>
                </a:lnTo>
                <a:lnTo>
                  <a:pt x="316864" y="193802"/>
                </a:lnTo>
                <a:lnTo>
                  <a:pt x="313816" y="198882"/>
                </a:lnTo>
                <a:lnTo>
                  <a:pt x="310641" y="204216"/>
                </a:lnTo>
                <a:lnTo>
                  <a:pt x="307213" y="209804"/>
                </a:lnTo>
                <a:lnTo>
                  <a:pt x="303783" y="215392"/>
                </a:lnTo>
                <a:lnTo>
                  <a:pt x="300227" y="221107"/>
                </a:lnTo>
                <a:lnTo>
                  <a:pt x="296417" y="226949"/>
                </a:lnTo>
                <a:lnTo>
                  <a:pt x="292607" y="232918"/>
                </a:lnTo>
                <a:lnTo>
                  <a:pt x="288670" y="238506"/>
                </a:lnTo>
                <a:lnTo>
                  <a:pt x="284861" y="243967"/>
                </a:lnTo>
                <a:lnTo>
                  <a:pt x="100711" y="518541"/>
                </a:lnTo>
                <a:lnTo>
                  <a:pt x="98551" y="521589"/>
                </a:lnTo>
                <a:lnTo>
                  <a:pt x="96265" y="524256"/>
                </a:lnTo>
                <a:lnTo>
                  <a:pt x="93979" y="526415"/>
                </a:lnTo>
                <a:lnTo>
                  <a:pt x="91693" y="528574"/>
                </a:lnTo>
                <a:lnTo>
                  <a:pt x="71500" y="533908"/>
                </a:lnTo>
                <a:lnTo>
                  <a:pt x="66166" y="534416"/>
                </a:lnTo>
                <a:lnTo>
                  <a:pt x="59308" y="534543"/>
                </a:lnTo>
                <a:lnTo>
                  <a:pt x="50800" y="534543"/>
                </a:lnTo>
                <a:lnTo>
                  <a:pt x="9651" y="530479"/>
                </a:lnTo>
                <a:lnTo>
                  <a:pt x="5968" y="529082"/>
                </a:lnTo>
                <a:lnTo>
                  <a:pt x="3428" y="527304"/>
                </a:lnTo>
                <a:lnTo>
                  <a:pt x="2158" y="525145"/>
                </a:lnTo>
                <a:lnTo>
                  <a:pt x="762" y="522986"/>
                </a:lnTo>
                <a:lnTo>
                  <a:pt x="0" y="520319"/>
                </a:lnTo>
                <a:lnTo>
                  <a:pt x="0" y="517398"/>
                </a:lnTo>
                <a:lnTo>
                  <a:pt x="0" y="16383"/>
                </a:lnTo>
                <a:lnTo>
                  <a:pt x="0" y="13716"/>
                </a:lnTo>
                <a:lnTo>
                  <a:pt x="888" y="11303"/>
                </a:lnTo>
                <a:lnTo>
                  <a:pt x="2666" y="9271"/>
                </a:lnTo>
                <a:lnTo>
                  <a:pt x="4444" y="7239"/>
                </a:lnTo>
                <a:lnTo>
                  <a:pt x="7492" y="5461"/>
                </a:lnTo>
                <a:lnTo>
                  <a:pt x="11683" y="4191"/>
                </a:lnTo>
                <a:lnTo>
                  <a:pt x="16001" y="2794"/>
                </a:lnTo>
                <a:lnTo>
                  <a:pt x="46644" y="69"/>
                </a:lnTo>
                <a:lnTo>
                  <a:pt x="54101" y="0"/>
                </a:lnTo>
                <a:close/>
              </a:path>
            </a:pathLst>
          </a:custGeom>
          <a:ln w="12192">
            <a:solidFill>
              <a:srgbClr val="1CACE3"/>
            </a:solidFill>
          </a:ln>
        </p:spPr>
        <p:txBody>
          <a:bodyPr wrap="square" lIns="0" tIns="0" rIns="0" bIns="0" rtlCol="0"/>
          <a:lstStyle/>
          <a:p>
            <a:endParaRPr dirty="0"/>
          </a:p>
        </p:txBody>
      </p:sp>
      <p:sp>
        <p:nvSpPr>
          <p:cNvPr id="40" name="bk object 40"/>
          <p:cNvSpPr/>
          <p:nvPr/>
        </p:nvSpPr>
        <p:spPr>
          <a:xfrm>
            <a:off x="2426461" y="3265804"/>
            <a:ext cx="488950" cy="534670"/>
          </a:xfrm>
          <a:custGeom>
            <a:avLst/>
            <a:gdLst/>
            <a:ahLst/>
            <a:cxnLst/>
            <a:rect l="l" t="t" r="r" b="b"/>
            <a:pathLst>
              <a:path w="488950" h="534670">
                <a:moveTo>
                  <a:pt x="239902" y="0"/>
                </a:moveTo>
                <a:lnTo>
                  <a:pt x="278383" y="635"/>
                </a:lnTo>
                <a:lnTo>
                  <a:pt x="300608" y="3556"/>
                </a:lnTo>
                <a:lnTo>
                  <a:pt x="305943" y="5080"/>
                </a:lnTo>
                <a:lnTo>
                  <a:pt x="318007" y="22606"/>
                </a:lnTo>
                <a:lnTo>
                  <a:pt x="481711" y="491998"/>
                </a:lnTo>
                <a:lnTo>
                  <a:pt x="485013" y="501777"/>
                </a:lnTo>
                <a:lnTo>
                  <a:pt x="487044" y="509651"/>
                </a:lnTo>
                <a:lnTo>
                  <a:pt x="487933" y="515366"/>
                </a:lnTo>
                <a:lnTo>
                  <a:pt x="488695" y="521081"/>
                </a:lnTo>
                <a:lnTo>
                  <a:pt x="487680" y="525399"/>
                </a:lnTo>
                <a:lnTo>
                  <a:pt x="484631" y="528193"/>
                </a:lnTo>
                <a:lnTo>
                  <a:pt x="481583" y="531114"/>
                </a:lnTo>
                <a:lnTo>
                  <a:pt x="437133" y="534543"/>
                </a:lnTo>
                <a:lnTo>
                  <a:pt x="427303" y="534515"/>
                </a:lnTo>
                <a:lnTo>
                  <a:pt x="386842" y="531495"/>
                </a:lnTo>
                <a:lnTo>
                  <a:pt x="382777" y="530225"/>
                </a:lnTo>
                <a:lnTo>
                  <a:pt x="379856" y="528574"/>
                </a:lnTo>
                <a:lnTo>
                  <a:pt x="378206" y="526415"/>
                </a:lnTo>
                <a:lnTo>
                  <a:pt x="376555" y="524256"/>
                </a:lnTo>
                <a:lnTo>
                  <a:pt x="375157" y="521335"/>
                </a:lnTo>
                <a:lnTo>
                  <a:pt x="374142" y="517779"/>
                </a:lnTo>
                <a:lnTo>
                  <a:pt x="338581" y="411353"/>
                </a:lnTo>
                <a:lnTo>
                  <a:pt x="139573" y="411353"/>
                </a:lnTo>
                <a:lnTo>
                  <a:pt x="106044" y="514858"/>
                </a:lnTo>
                <a:lnTo>
                  <a:pt x="104901" y="518795"/>
                </a:lnTo>
                <a:lnTo>
                  <a:pt x="103505" y="521970"/>
                </a:lnTo>
                <a:lnTo>
                  <a:pt x="101726" y="524510"/>
                </a:lnTo>
                <a:lnTo>
                  <a:pt x="99949" y="527177"/>
                </a:lnTo>
                <a:lnTo>
                  <a:pt x="97155" y="529209"/>
                </a:lnTo>
                <a:lnTo>
                  <a:pt x="56288" y="534495"/>
                </a:lnTo>
                <a:lnTo>
                  <a:pt x="47879" y="534543"/>
                </a:lnTo>
                <a:lnTo>
                  <a:pt x="39024" y="534471"/>
                </a:lnTo>
                <a:lnTo>
                  <a:pt x="1015" y="524256"/>
                </a:lnTo>
                <a:lnTo>
                  <a:pt x="0" y="519811"/>
                </a:lnTo>
                <a:lnTo>
                  <a:pt x="888" y="514096"/>
                </a:lnTo>
                <a:lnTo>
                  <a:pt x="1650" y="508381"/>
                </a:lnTo>
                <a:lnTo>
                  <a:pt x="170306" y="21336"/>
                </a:lnTo>
                <a:lnTo>
                  <a:pt x="206375" y="635"/>
                </a:lnTo>
                <a:lnTo>
                  <a:pt x="229949" y="45"/>
                </a:lnTo>
                <a:lnTo>
                  <a:pt x="239902" y="0"/>
                </a:lnTo>
                <a:close/>
              </a:path>
            </a:pathLst>
          </a:custGeom>
          <a:ln w="12192">
            <a:solidFill>
              <a:srgbClr val="1CACE3"/>
            </a:solidFill>
          </a:ln>
        </p:spPr>
        <p:txBody>
          <a:bodyPr wrap="square" lIns="0" tIns="0" rIns="0" bIns="0" rtlCol="0"/>
          <a:lstStyle/>
          <a:p>
            <a:endParaRPr dirty="0"/>
          </a:p>
        </p:txBody>
      </p:sp>
      <p:sp>
        <p:nvSpPr>
          <p:cNvPr id="41" name="bk object 41"/>
          <p:cNvSpPr/>
          <p:nvPr/>
        </p:nvSpPr>
        <p:spPr>
          <a:xfrm>
            <a:off x="2932176" y="3259709"/>
            <a:ext cx="391795" cy="547370"/>
          </a:xfrm>
          <a:custGeom>
            <a:avLst/>
            <a:gdLst/>
            <a:ahLst/>
            <a:cxnLst/>
            <a:rect l="l" t="t" r="r" b="b"/>
            <a:pathLst>
              <a:path w="391795" h="547370">
                <a:moveTo>
                  <a:pt x="245491" y="0"/>
                </a:moveTo>
                <a:lnTo>
                  <a:pt x="288036" y="3682"/>
                </a:lnTo>
                <a:lnTo>
                  <a:pt x="325882" y="13335"/>
                </a:lnTo>
                <a:lnTo>
                  <a:pt x="366522" y="32257"/>
                </a:lnTo>
                <a:lnTo>
                  <a:pt x="387476" y="58927"/>
                </a:lnTo>
                <a:lnTo>
                  <a:pt x="388365" y="62737"/>
                </a:lnTo>
                <a:lnTo>
                  <a:pt x="389000" y="67310"/>
                </a:lnTo>
                <a:lnTo>
                  <a:pt x="389382" y="72389"/>
                </a:lnTo>
                <a:lnTo>
                  <a:pt x="389763" y="77596"/>
                </a:lnTo>
                <a:lnTo>
                  <a:pt x="390016" y="84074"/>
                </a:lnTo>
                <a:lnTo>
                  <a:pt x="390016" y="91693"/>
                </a:lnTo>
                <a:lnTo>
                  <a:pt x="390016" y="99821"/>
                </a:lnTo>
                <a:lnTo>
                  <a:pt x="389763" y="106806"/>
                </a:lnTo>
                <a:lnTo>
                  <a:pt x="389127" y="112521"/>
                </a:lnTo>
                <a:lnTo>
                  <a:pt x="388620" y="118237"/>
                </a:lnTo>
                <a:lnTo>
                  <a:pt x="387731" y="122936"/>
                </a:lnTo>
                <a:lnTo>
                  <a:pt x="386334" y="126491"/>
                </a:lnTo>
                <a:lnTo>
                  <a:pt x="384937" y="130048"/>
                </a:lnTo>
                <a:lnTo>
                  <a:pt x="383286" y="132587"/>
                </a:lnTo>
                <a:lnTo>
                  <a:pt x="381381" y="134238"/>
                </a:lnTo>
                <a:lnTo>
                  <a:pt x="379475" y="135889"/>
                </a:lnTo>
                <a:lnTo>
                  <a:pt x="377316" y="136651"/>
                </a:lnTo>
                <a:lnTo>
                  <a:pt x="374903" y="136651"/>
                </a:lnTo>
                <a:lnTo>
                  <a:pt x="370713" y="136651"/>
                </a:lnTo>
                <a:lnTo>
                  <a:pt x="365633" y="134365"/>
                </a:lnTo>
                <a:lnTo>
                  <a:pt x="359283" y="129539"/>
                </a:lnTo>
                <a:lnTo>
                  <a:pt x="354258" y="125843"/>
                </a:lnTo>
                <a:lnTo>
                  <a:pt x="318547" y="105171"/>
                </a:lnTo>
                <a:lnTo>
                  <a:pt x="276701" y="92233"/>
                </a:lnTo>
                <a:lnTo>
                  <a:pt x="250062" y="90424"/>
                </a:lnTo>
                <a:lnTo>
                  <a:pt x="234699" y="91233"/>
                </a:lnTo>
                <a:lnTo>
                  <a:pt x="193801" y="103377"/>
                </a:lnTo>
                <a:lnTo>
                  <a:pt x="160780" y="128899"/>
                </a:lnTo>
                <a:lnTo>
                  <a:pt x="136286" y="166592"/>
                </a:lnTo>
                <a:lnTo>
                  <a:pt x="121241" y="215620"/>
                </a:lnTo>
                <a:lnTo>
                  <a:pt x="116756" y="253859"/>
                </a:lnTo>
                <a:lnTo>
                  <a:pt x="116205" y="274574"/>
                </a:lnTo>
                <a:lnTo>
                  <a:pt x="116802" y="297144"/>
                </a:lnTo>
                <a:lnTo>
                  <a:pt x="121616" y="337617"/>
                </a:lnTo>
                <a:lnTo>
                  <a:pt x="137477" y="386603"/>
                </a:lnTo>
                <a:lnTo>
                  <a:pt x="162621" y="422088"/>
                </a:lnTo>
                <a:lnTo>
                  <a:pt x="196215" y="444626"/>
                </a:lnTo>
                <a:lnTo>
                  <a:pt x="237523" y="454860"/>
                </a:lnTo>
                <a:lnTo>
                  <a:pt x="252856" y="455548"/>
                </a:lnTo>
                <a:lnTo>
                  <a:pt x="266739" y="455122"/>
                </a:lnTo>
                <a:lnTo>
                  <a:pt x="312483" y="445315"/>
                </a:lnTo>
                <a:lnTo>
                  <a:pt x="351853" y="426037"/>
                </a:lnTo>
                <a:lnTo>
                  <a:pt x="369188" y="414781"/>
                </a:lnTo>
                <a:lnTo>
                  <a:pt x="374141" y="412495"/>
                </a:lnTo>
                <a:lnTo>
                  <a:pt x="377698" y="412495"/>
                </a:lnTo>
                <a:lnTo>
                  <a:pt x="380491" y="412495"/>
                </a:lnTo>
                <a:lnTo>
                  <a:pt x="382650" y="413130"/>
                </a:lnTo>
                <a:lnTo>
                  <a:pt x="384301" y="414146"/>
                </a:lnTo>
                <a:lnTo>
                  <a:pt x="385952" y="415289"/>
                </a:lnTo>
                <a:lnTo>
                  <a:pt x="387223" y="417448"/>
                </a:lnTo>
                <a:lnTo>
                  <a:pt x="388365" y="420750"/>
                </a:lnTo>
                <a:lnTo>
                  <a:pt x="389509" y="424052"/>
                </a:lnTo>
                <a:lnTo>
                  <a:pt x="390271" y="428624"/>
                </a:lnTo>
                <a:lnTo>
                  <a:pt x="390778" y="434466"/>
                </a:lnTo>
                <a:lnTo>
                  <a:pt x="391413" y="440308"/>
                </a:lnTo>
                <a:lnTo>
                  <a:pt x="391668" y="448182"/>
                </a:lnTo>
                <a:lnTo>
                  <a:pt x="391668" y="457961"/>
                </a:lnTo>
                <a:lnTo>
                  <a:pt x="391668" y="464819"/>
                </a:lnTo>
                <a:lnTo>
                  <a:pt x="391413" y="470661"/>
                </a:lnTo>
                <a:lnTo>
                  <a:pt x="391033" y="475360"/>
                </a:lnTo>
                <a:lnTo>
                  <a:pt x="390651" y="480186"/>
                </a:lnTo>
                <a:lnTo>
                  <a:pt x="390016" y="484250"/>
                </a:lnTo>
                <a:lnTo>
                  <a:pt x="389127" y="487679"/>
                </a:lnTo>
                <a:lnTo>
                  <a:pt x="388365" y="491108"/>
                </a:lnTo>
                <a:lnTo>
                  <a:pt x="379349" y="504824"/>
                </a:lnTo>
                <a:lnTo>
                  <a:pt x="376300" y="507999"/>
                </a:lnTo>
                <a:lnTo>
                  <a:pt x="339411" y="527605"/>
                </a:lnTo>
                <a:lnTo>
                  <a:pt x="299503" y="539880"/>
                </a:lnTo>
                <a:lnTo>
                  <a:pt x="249761" y="546576"/>
                </a:lnTo>
                <a:lnTo>
                  <a:pt x="236093" y="546861"/>
                </a:lnTo>
                <a:lnTo>
                  <a:pt x="209538" y="545794"/>
                </a:lnTo>
                <a:lnTo>
                  <a:pt x="160476" y="537325"/>
                </a:lnTo>
                <a:lnTo>
                  <a:pt x="116826" y="520563"/>
                </a:lnTo>
                <a:lnTo>
                  <a:pt x="79539" y="495555"/>
                </a:lnTo>
                <a:lnTo>
                  <a:pt x="48922" y="462218"/>
                </a:lnTo>
                <a:lnTo>
                  <a:pt x="25403" y="420550"/>
                </a:lnTo>
                <a:lnTo>
                  <a:pt x="9215" y="370641"/>
                </a:lnTo>
                <a:lnTo>
                  <a:pt x="1023" y="312539"/>
                </a:lnTo>
                <a:lnTo>
                  <a:pt x="0" y="280415"/>
                </a:lnTo>
                <a:lnTo>
                  <a:pt x="1119" y="247554"/>
                </a:lnTo>
                <a:lnTo>
                  <a:pt x="10072" y="187547"/>
                </a:lnTo>
                <a:lnTo>
                  <a:pt x="27838" y="135254"/>
                </a:lnTo>
                <a:lnTo>
                  <a:pt x="53036" y="91249"/>
                </a:lnTo>
                <a:lnTo>
                  <a:pt x="85308" y="55723"/>
                </a:lnTo>
                <a:lnTo>
                  <a:pt x="124082" y="28723"/>
                </a:lnTo>
                <a:lnTo>
                  <a:pt x="169070" y="10340"/>
                </a:lnTo>
                <a:lnTo>
                  <a:pt x="218842" y="1144"/>
                </a:lnTo>
                <a:lnTo>
                  <a:pt x="245491" y="0"/>
                </a:lnTo>
                <a:close/>
              </a:path>
            </a:pathLst>
          </a:custGeom>
          <a:ln w="12192">
            <a:solidFill>
              <a:srgbClr val="1CACE3"/>
            </a:solidFill>
          </a:ln>
        </p:spPr>
        <p:txBody>
          <a:bodyPr wrap="square" lIns="0" tIns="0" rIns="0" bIns="0" rtlCol="0"/>
          <a:lstStyle/>
          <a:p>
            <a:endParaRPr dirty="0"/>
          </a:p>
        </p:txBody>
      </p:sp>
      <p:sp>
        <p:nvSpPr>
          <p:cNvPr id="42" name="bk object 42"/>
          <p:cNvSpPr/>
          <p:nvPr/>
        </p:nvSpPr>
        <p:spPr>
          <a:xfrm>
            <a:off x="1478280" y="3259709"/>
            <a:ext cx="391795" cy="547370"/>
          </a:xfrm>
          <a:custGeom>
            <a:avLst/>
            <a:gdLst/>
            <a:ahLst/>
            <a:cxnLst/>
            <a:rect l="l" t="t" r="r" b="b"/>
            <a:pathLst>
              <a:path w="391794" h="547370">
                <a:moveTo>
                  <a:pt x="245490" y="0"/>
                </a:moveTo>
                <a:lnTo>
                  <a:pt x="288036" y="3682"/>
                </a:lnTo>
                <a:lnTo>
                  <a:pt x="325881" y="13335"/>
                </a:lnTo>
                <a:lnTo>
                  <a:pt x="366521" y="32257"/>
                </a:lnTo>
                <a:lnTo>
                  <a:pt x="387476" y="58927"/>
                </a:lnTo>
                <a:lnTo>
                  <a:pt x="388365" y="62737"/>
                </a:lnTo>
                <a:lnTo>
                  <a:pt x="389000" y="67310"/>
                </a:lnTo>
                <a:lnTo>
                  <a:pt x="389381" y="72389"/>
                </a:lnTo>
                <a:lnTo>
                  <a:pt x="389763" y="77596"/>
                </a:lnTo>
                <a:lnTo>
                  <a:pt x="390017" y="84074"/>
                </a:lnTo>
                <a:lnTo>
                  <a:pt x="390017" y="91693"/>
                </a:lnTo>
                <a:lnTo>
                  <a:pt x="390017" y="99821"/>
                </a:lnTo>
                <a:lnTo>
                  <a:pt x="389763" y="106806"/>
                </a:lnTo>
                <a:lnTo>
                  <a:pt x="389127" y="112521"/>
                </a:lnTo>
                <a:lnTo>
                  <a:pt x="388619" y="118237"/>
                </a:lnTo>
                <a:lnTo>
                  <a:pt x="387731" y="122936"/>
                </a:lnTo>
                <a:lnTo>
                  <a:pt x="386333" y="126491"/>
                </a:lnTo>
                <a:lnTo>
                  <a:pt x="384937" y="130048"/>
                </a:lnTo>
                <a:lnTo>
                  <a:pt x="383286" y="132587"/>
                </a:lnTo>
                <a:lnTo>
                  <a:pt x="381381" y="134238"/>
                </a:lnTo>
                <a:lnTo>
                  <a:pt x="379475" y="135889"/>
                </a:lnTo>
                <a:lnTo>
                  <a:pt x="377317" y="136651"/>
                </a:lnTo>
                <a:lnTo>
                  <a:pt x="374903" y="136651"/>
                </a:lnTo>
                <a:lnTo>
                  <a:pt x="370713" y="136651"/>
                </a:lnTo>
                <a:lnTo>
                  <a:pt x="365632" y="134365"/>
                </a:lnTo>
                <a:lnTo>
                  <a:pt x="359282" y="129539"/>
                </a:lnTo>
                <a:lnTo>
                  <a:pt x="354258" y="125843"/>
                </a:lnTo>
                <a:lnTo>
                  <a:pt x="318547" y="105171"/>
                </a:lnTo>
                <a:lnTo>
                  <a:pt x="276701" y="92233"/>
                </a:lnTo>
                <a:lnTo>
                  <a:pt x="250062" y="90424"/>
                </a:lnTo>
                <a:lnTo>
                  <a:pt x="234699" y="91233"/>
                </a:lnTo>
                <a:lnTo>
                  <a:pt x="193801" y="103377"/>
                </a:lnTo>
                <a:lnTo>
                  <a:pt x="160780" y="128899"/>
                </a:lnTo>
                <a:lnTo>
                  <a:pt x="136286" y="166592"/>
                </a:lnTo>
                <a:lnTo>
                  <a:pt x="121241" y="215620"/>
                </a:lnTo>
                <a:lnTo>
                  <a:pt x="116756" y="253859"/>
                </a:lnTo>
                <a:lnTo>
                  <a:pt x="116204" y="274574"/>
                </a:lnTo>
                <a:lnTo>
                  <a:pt x="116802" y="297144"/>
                </a:lnTo>
                <a:lnTo>
                  <a:pt x="121616" y="337617"/>
                </a:lnTo>
                <a:lnTo>
                  <a:pt x="137477" y="386603"/>
                </a:lnTo>
                <a:lnTo>
                  <a:pt x="162621" y="422088"/>
                </a:lnTo>
                <a:lnTo>
                  <a:pt x="196214" y="444626"/>
                </a:lnTo>
                <a:lnTo>
                  <a:pt x="237523" y="454860"/>
                </a:lnTo>
                <a:lnTo>
                  <a:pt x="252856" y="455548"/>
                </a:lnTo>
                <a:lnTo>
                  <a:pt x="266739" y="455122"/>
                </a:lnTo>
                <a:lnTo>
                  <a:pt x="312483" y="445315"/>
                </a:lnTo>
                <a:lnTo>
                  <a:pt x="351853" y="426037"/>
                </a:lnTo>
                <a:lnTo>
                  <a:pt x="369188" y="414781"/>
                </a:lnTo>
                <a:lnTo>
                  <a:pt x="374142" y="412495"/>
                </a:lnTo>
                <a:lnTo>
                  <a:pt x="377697" y="412495"/>
                </a:lnTo>
                <a:lnTo>
                  <a:pt x="380492" y="412495"/>
                </a:lnTo>
                <a:lnTo>
                  <a:pt x="382650" y="413130"/>
                </a:lnTo>
                <a:lnTo>
                  <a:pt x="384301" y="414146"/>
                </a:lnTo>
                <a:lnTo>
                  <a:pt x="385952" y="415289"/>
                </a:lnTo>
                <a:lnTo>
                  <a:pt x="387222" y="417448"/>
                </a:lnTo>
                <a:lnTo>
                  <a:pt x="388365" y="420750"/>
                </a:lnTo>
                <a:lnTo>
                  <a:pt x="389508" y="424052"/>
                </a:lnTo>
                <a:lnTo>
                  <a:pt x="390270" y="428624"/>
                </a:lnTo>
                <a:lnTo>
                  <a:pt x="390778" y="434466"/>
                </a:lnTo>
                <a:lnTo>
                  <a:pt x="391413" y="440308"/>
                </a:lnTo>
                <a:lnTo>
                  <a:pt x="391668" y="448182"/>
                </a:lnTo>
                <a:lnTo>
                  <a:pt x="391668" y="457961"/>
                </a:lnTo>
                <a:lnTo>
                  <a:pt x="391668" y="464819"/>
                </a:lnTo>
                <a:lnTo>
                  <a:pt x="391413" y="470661"/>
                </a:lnTo>
                <a:lnTo>
                  <a:pt x="391032" y="475360"/>
                </a:lnTo>
                <a:lnTo>
                  <a:pt x="390651" y="480186"/>
                </a:lnTo>
                <a:lnTo>
                  <a:pt x="390017" y="484250"/>
                </a:lnTo>
                <a:lnTo>
                  <a:pt x="389127" y="487679"/>
                </a:lnTo>
                <a:lnTo>
                  <a:pt x="388365" y="491108"/>
                </a:lnTo>
                <a:lnTo>
                  <a:pt x="355135" y="520557"/>
                </a:lnTo>
                <a:lnTo>
                  <a:pt x="310467" y="537209"/>
                </a:lnTo>
                <a:lnTo>
                  <a:pt x="262953" y="545718"/>
                </a:lnTo>
                <a:lnTo>
                  <a:pt x="236093" y="546861"/>
                </a:lnTo>
                <a:lnTo>
                  <a:pt x="209538" y="545794"/>
                </a:lnTo>
                <a:lnTo>
                  <a:pt x="160476" y="537325"/>
                </a:lnTo>
                <a:lnTo>
                  <a:pt x="116826" y="520563"/>
                </a:lnTo>
                <a:lnTo>
                  <a:pt x="79539" y="495555"/>
                </a:lnTo>
                <a:lnTo>
                  <a:pt x="48922" y="462218"/>
                </a:lnTo>
                <a:lnTo>
                  <a:pt x="25403" y="420550"/>
                </a:lnTo>
                <a:lnTo>
                  <a:pt x="9215" y="370641"/>
                </a:lnTo>
                <a:lnTo>
                  <a:pt x="1023" y="312539"/>
                </a:lnTo>
                <a:lnTo>
                  <a:pt x="0" y="280415"/>
                </a:lnTo>
                <a:lnTo>
                  <a:pt x="1119" y="247554"/>
                </a:lnTo>
                <a:lnTo>
                  <a:pt x="10072" y="187547"/>
                </a:lnTo>
                <a:lnTo>
                  <a:pt x="27838" y="135254"/>
                </a:lnTo>
                <a:lnTo>
                  <a:pt x="53036" y="91249"/>
                </a:lnTo>
                <a:lnTo>
                  <a:pt x="85308" y="55723"/>
                </a:lnTo>
                <a:lnTo>
                  <a:pt x="124082" y="28723"/>
                </a:lnTo>
                <a:lnTo>
                  <a:pt x="169070" y="10340"/>
                </a:lnTo>
                <a:lnTo>
                  <a:pt x="218842" y="1144"/>
                </a:lnTo>
                <a:lnTo>
                  <a:pt x="245490" y="0"/>
                </a:lnTo>
                <a:close/>
              </a:path>
            </a:pathLst>
          </a:custGeom>
          <a:ln w="12192">
            <a:solidFill>
              <a:srgbClr val="1CACE3"/>
            </a:solidFill>
          </a:ln>
        </p:spPr>
        <p:txBody>
          <a:bodyPr wrap="square" lIns="0" tIns="0" rIns="0" bIns="0" rtlCol="0"/>
          <a:lstStyle/>
          <a:p>
            <a:endParaRPr dirty="0"/>
          </a:p>
        </p:txBody>
      </p:sp>
      <p:sp>
        <p:nvSpPr>
          <p:cNvPr id="43" name="bk object 43"/>
          <p:cNvSpPr/>
          <p:nvPr/>
        </p:nvSpPr>
        <p:spPr>
          <a:xfrm>
            <a:off x="5136515" y="3258946"/>
            <a:ext cx="349885" cy="548640"/>
          </a:xfrm>
          <a:custGeom>
            <a:avLst/>
            <a:gdLst/>
            <a:ahLst/>
            <a:cxnLst/>
            <a:rect l="l" t="t" r="r" b="b"/>
            <a:pathLst>
              <a:path w="349885" h="548639">
                <a:moveTo>
                  <a:pt x="164973" y="0"/>
                </a:moveTo>
                <a:lnTo>
                  <a:pt x="204771" y="2206"/>
                </a:lnTo>
                <a:lnTo>
                  <a:pt x="254382" y="13940"/>
                </a:lnTo>
                <a:lnTo>
                  <a:pt x="292226" y="34925"/>
                </a:lnTo>
                <a:lnTo>
                  <a:pt x="318123" y="64803"/>
                </a:lnTo>
                <a:lnTo>
                  <a:pt x="332104" y="103266"/>
                </a:lnTo>
                <a:lnTo>
                  <a:pt x="334772" y="133350"/>
                </a:lnTo>
                <a:lnTo>
                  <a:pt x="334341" y="145752"/>
                </a:lnTo>
                <a:lnTo>
                  <a:pt x="323976" y="189743"/>
                </a:lnTo>
                <a:lnTo>
                  <a:pt x="301208" y="224095"/>
                </a:lnTo>
                <a:lnTo>
                  <a:pt x="268122" y="248275"/>
                </a:lnTo>
                <a:lnTo>
                  <a:pt x="237744" y="259079"/>
                </a:lnTo>
                <a:lnTo>
                  <a:pt x="237744" y="259841"/>
                </a:lnTo>
                <a:lnTo>
                  <a:pt x="283463" y="273557"/>
                </a:lnTo>
                <a:lnTo>
                  <a:pt x="318770" y="301116"/>
                </a:lnTo>
                <a:lnTo>
                  <a:pt x="341757" y="339470"/>
                </a:lnTo>
                <a:lnTo>
                  <a:pt x="349885" y="385444"/>
                </a:lnTo>
                <a:lnTo>
                  <a:pt x="348934" y="404925"/>
                </a:lnTo>
                <a:lnTo>
                  <a:pt x="334772" y="456056"/>
                </a:lnTo>
                <a:lnTo>
                  <a:pt x="304786" y="496312"/>
                </a:lnTo>
                <a:lnTo>
                  <a:pt x="260810" y="525335"/>
                </a:lnTo>
                <a:lnTo>
                  <a:pt x="224409" y="538098"/>
                </a:lnTo>
                <a:lnTo>
                  <a:pt x="183261" y="545814"/>
                </a:lnTo>
                <a:lnTo>
                  <a:pt x="137922" y="548385"/>
                </a:lnTo>
                <a:lnTo>
                  <a:pt x="125061" y="548149"/>
                </a:lnTo>
                <a:lnTo>
                  <a:pt x="79194" y="542754"/>
                </a:lnTo>
                <a:lnTo>
                  <a:pt x="37179" y="529986"/>
                </a:lnTo>
                <a:lnTo>
                  <a:pt x="5714" y="508634"/>
                </a:lnTo>
                <a:lnTo>
                  <a:pt x="4318" y="506221"/>
                </a:lnTo>
                <a:lnTo>
                  <a:pt x="635" y="481202"/>
                </a:lnTo>
                <a:lnTo>
                  <a:pt x="126" y="474471"/>
                </a:lnTo>
                <a:lnTo>
                  <a:pt x="0" y="465963"/>
                </a:lnTo>
                <a:lnTo>
                  <a:pt x="0" y="455929"/>
                </a:lnTo>
                <a:lnTo>
                  <a:pt x="0" y="444372"/>
                </a:lnTo>
                <a:lnTo>
                  <a:pt x="1015" y="436752"/>
                </a:lnTo>
                <a:lnTo>
                  <a:pt x="3048" y="432815"/>
                </a:lnTo>
                <a:lnTo>
                  <a:pt x="5080" y="428751"/>
                </a:lnTo>
                <a:lnTo>
                  <a:pt x="8127" y="426846"/>
                </a:lnTo>
                <a:lnTo>
                  <a:pt x="12319" y="426846"/>
                </a:lnTo>
                <a:lnTo>
                  <a:pt x="15494" y="426846"/>
                </a:lnTo>
                <a:lnTo>
                  <a:pt x="20193" y="428497"/>
                </a:lnTo>
                <a:lnTo>
                  <a:pt x="26162" y="431926"/>
                </a:lnTo>
                <a:lnTo>
                  <a:pt x="30968" y="434592"/>
                </a:lnTo>
                <a:lnTo>
                  <a:pt x="73223" y="452683"/>
                </a:lnTo>
                <a:lnTo>
                  <a:pt x="116020" y="460422"/>
                </a:lnTo>
                <a:lnTo>
                  <a:pt x="128905" y="460755"/>
                </a:lnTo>
                <a:lnTo>
                  <a:pt x="139694" y="460422"/>
                </a:lnTo>
                <a:lnTo>
                  <a:pt x="177657" y="452489"/>
                </a:lnTo>
                <a:lnTo>
                  <a:pt x="210566" y="429561"/>
                </a:lnTo>
                <a:lnTo>
                  <a:pt x="225933" y="386333"/>
                </a:lnTo>
                <a:lnTo>
                  <a:pt x="225530" y="377332"/>
                </a:lnTo>
                <a:lnTo>
                  <a:pt x="211375" y="339534"/>
                </a:lnTo>
                <a:lnTo>
                  <a:pt x="175408" y="315469"/>
                </a:lnTo>
                <a:lnTo>
                  <a:pt x="129797" y="307294"/>
                </a:lnTo>
                <a:lnTo>
                  <a:pt x="115824" y="306958"/>
                </a:lnTo>
                <a:lnTo>
                  <a:pt x="59689" y="306958"/>
                </a:lnTo>
                <a:lnTo>
                  <a:pt x="55625" y="306958"/>
                </a:lnTo>
                <a:lnTo>
                  <a:pt x="43942" y="299085"/>
                </a:lnTo>
                <a:lnTo>
                  <a:pt x="42418" y="296163"/>
                </a:lnTo>
                <a:lnTo>
                  <a:pt x="41529" y="291973"/>
                </a:lnTo>
                <a:lnTo>
                  <a:pt x="41148" y="286638"/>
                </a:lnTo>
                <a:lnTo>
                  <a:pt x="40639" y="281304"/>
                </a:lnTo>
                <a:lnTo>
                  <a:pt x="40512" y="274319"/>
                </a:lnTo>
                <a:lnTo>
                  <a:pt x="40512" y="265556"/>
                </a:lnTo>
                <a:lnTo>
                  <a:pt x="40512" y="257682"/>
                </a:lnTo>
                <a:lnTo>
                  <a:pt x="50164" y="227711"/>
                </a:lnTo>
                <a:lnTo>
                  <a:pt x="52450" y="226440"/>
                </a:lnTo>
                <a:lnTo>
                  <a:pt x="55245" y="225932"/>
                </a:lnTo>
                <a:lnTo>
                  <a:pt x="58547" y="225932"/>
                </a:lnTo>
                <a:lnTo>
                  <a:pt x="115443" y="225932"/>
                </a:lnTo>
                <a:lnTo>
                  <a:pt x="159638" y="220979"/>
                </a:lnTo>
                <a:lnTo>
                  <a:pt x="197790" y="201350"/>
                </a:lnTo>
                <a:lnTo>
                  <a:pt x="217757" y="160363"/>
                </a:lnTo>
                <a:lnTo>
                  <a:pt x="218186" y="151764"/>
                </a:lnTo>
                <a:lnTo>
                  <a:pt x="217878" y="144575"/>
                </a:lnTo>
                <a:lnTo>
                  <a:pt x="198882" y="104139"/>
                </a:lnTo>
                <a:lnTo>
                  <a:pt x="157321" y="87518"/>
                </a:lnTo>
                <a:lnTo>
                  <a:pt x="137922" y="86360"/>
                </a:lnTo>
                <a:lnTo>
                  <a:pt x="125944" y="86691"/>
                </a:lnTo>
                <a:lnTo>
                  <a:pt x="84226" y="94283"/>
                </a:lnTo>
                <a:lnTo>
                  <a:pt x="46101" y="109108"/>
                </a:lnTo>
                <a:lnTo>
                  <a:pt x="28321" y="118490"/>
                </a:lnTo>
                <a:lnTo>
                  <a:pt x="23368" y="120268"/>
                </a:lnTo>
                <a:lnTo>
                  <a:pt x="20065" y="120268"/>
                </a:lnTo>
                <a:lnTo>
                  <a:pt x="18161" y="120268"/>
                </a:lnTo>
                <a:lnTo>
                  <a:pt x="16510" y="119761"/>
                </a:lnTo>
                <a:lnTo>
                  <a:pt x="15112" y="118617"/>
                </a:lnTo>
                <a:lnTo>
                  <a:pt x="13715" y="117601"/>
                </a:lnTo>
                <a:lnTo>
                  <a:pt x="12573" y="115569"/>
                </a:lnTo>
                <a:lnTo>
                  <a:pt x="11430" y="112649"/>
                </a:lnTo>
                <a:lnTo>
                  <a:pt x="10287" y="109854"/>
                </a:lnTo>
                <a:lnTo>
                  <a:pt x="9651" y="105917"/>
                </a:lnTo>
                <a:lnTo>
                  <a:pt x="9144" y="101091"/>
                </a:lnTo>
                <a:lnTo>
                  <a:pt x="8762" y="96138"/>
                </a:lnTo>
                <a:lnTo>
                  <a:pt x="8636" y="89662"/>
                </a:lnTo>
                <a:lnTo>
                  <a:pt x="8636" y="81787"/>
                </a:lnTo>
                <a:lnTo>
                  <a:pt x="8636" y="76326"/>
                </a:lnTo>
                <a:lnTo>
                  <a:pt x="8762" y="71247"/>
                </a:lnTo>
                <a:lnTo>
                  <a:pt x="9017" y="66675"/>
                </a:lnTo>
                <a:lnTo>
                  <a:pt x="9271" y="61975"/>
                </a:lnTo>
                <a:lnTo>
                  <a:pt x="9779" y="57785"/>
                </a:lnTo>
                <a:lnTo>
                  <a:pt x="10668" y="53975"/>
                </a:lnTo>
                <a:lnTo>
                  <a:pt x="11430" y="50164"/>
                </a:lnTo>
                <a:lnTo>
                  <a:pt x="20193" y="35560"/>
                </a:lnTo>
                <a:lnTo>
                  <a:pt x="23113" y="32765"/>
                </a:lnTo>
                <a:lnTo>
                  <a:pt x="61116" y="15658"/>
                </a:lnTo>
                <a:lnTo>
                  <a:pt x="102004" y="5611"/>
                </a:lnTo>
                <a:lnTo>
                  <a:pt x="151618" y="218"/>
                </a:lnTo>
                <a:lnTo>
                  <a:pt x="164973" y="0"/>
                </a:lnTo>
                <a:close/>
              </a:path>
            </a:pathLst>
          </a:custGeom>
          <a:ln w="12192">
            <a:solidFill>
              <a:srgbClr val="1CACE3"/>
            </a:solidFill>
          </a:ln>
        </p:spPr>
        <p:txBody>
          <a:bodyPr wrap="square" lIns="0" tIns="0" rIns="0" bIns="0" rtlCol="0"/>
          <a:lstStyle/>
          <a:p>
            <a:endParaRPr dirty="0"/>
          </a:p>
        </p:txBody>
      </p:sp>
      <p:sp>
        <p:nvSpPr>
          <p:cNvPr id="44" name="bk object 44"/>
          <p:cNvSpPr/>
          <p:nvPr/>
        </p:nvSpPr>
        <p:spPr>
          <a:xfrm>
            <a:off x="4389501" y="3258946"/>
            <a:ext cx="501650" cy="548640"/>
          </a:xfrm>
          <a:custGeom>
            <a:avLst/>
            <a:gdLst/>
            <a:ahLst/>
            <a:cxnLst/>
            <a:rect l="l" t="t" r="r" b="b"/>
            <a:pathLst>
              <a:path w="501650" h="548639">
                <a:moveTo>
                  <a:pt x="255777" y="0"/>
                </a:moveTo>
                <a:lnTo>
                  <a:pt x="312435" y="3936"/>
                </a:lnTo>
                <a:lnTo>
                  <a:pt x="361950" y="15875"/>
                </a:lnTo>
                <a:lnTo>
                  <a:pt x="404240" y="36163"/>
                </a:lnTo>
                <a:lnTo>
                  <a:pt x="438912" y="65024"/>
                </a:lnTo>
                <a:lnTo>
                  <a:pt x="466042" y="102536"/>
                </a:lnTo>
                <a:lnTo>
                  <a:pt x="485648" y="148716"/>
                </a:lnTo>
                <a:lnTo>
                  <a:pt x="497427" y="203819"/>
                </a:lnTo>
                <a:lnTo>
                  <a:pt x="501396" y="267969"/>
                </a:lnTo>
                <a:lnTo>
                  <a:pt x="500372" y="300067"/>
                </a:lnTo>
                <a:lnTo>
                  <a:pt x="492180" y="359070"/>
                </a:lnTo>
                <a:lnTo>
                  <a:pt x="475821" y="410904"/>
                </a:lnTo>
                <a:lnTo>
                  <a:pt x="451437" y="454997"/>
                </a:lnTo>
                <a:lnTo>
                  <a:pt x="419100" y="491116"/>
                </a:lnTo>
                <a:lnTo>
                  <a:pt x="379095" y="518739"/>
                </a:lnTo>
                <a:lnTo>
                  <a:pt x="331473" y="537670"/>
                </a:lnTo>
                <a:lnTo>
                  <a:pt x="276332" y="547195"/>
                </a:lnTo>
                <a:lnTo>
                  <a:pt x="245999" y="548385"/>
                </a:lnTo>
                <a:lnTo>
                  <a:pt x="216040" y="547383"/>
                </a:lnTo>
                <a:lnTo>
                  <a:pt x="162077" y="539331"/>
                </a:lnTo>
                <a:lnTo>
                  <a:pt x="116026" y="523091"/>
                </a:lnTo>
                <a:lnTo>
                  <a:pt x="77648" y="498377"/>
                </a:lnTo>
                <a:lnTo>
                  <a:pt x="46960" y="465159"/>
                </a:lnTo>
                <a:lnTo>
                  <a:pt x="23961" y="423007"/>
                </a:lnTo>
                <a:lnTo>
                  <a:pt x="8626" y="371810"/>
                </a:lnTo>
                <a:lnTo>
                  <a:pt x="954" y="311282"/>
                </a:lnTo>
                <a:lnTo>
                  <a:pt x="0" y="277494"/>
                </a:lnTo>
                <a:lnTo>
                  <a:pt x="1023" y="246129"/>
                </a:lnTo>
                <a:lnTo>
                  <a:pt x="9215" y="188305"/>
                </a:lnTo>
                <a:lnTo>
                  <a:pt x="25572" y="137108"/>
                </a:lnTo>
                <a:lnTo>
                  <a:pt x="49905" y="93396"/>
                </a:lnTo>
                <a:lnTo>
                  <a:pt x="82169" y="57467"/>
                </a:lnTo>
                <a:lnTo>
                  <a:pt x="122174" y="29844"/>
                </a:lnTo>
                <a:lnTo>
                  <a:pt x="169874" y="10769"/>
                </a:lnTo>
                <a:lnTo>
                  <a:pt x="225222" y="1192"/>
                </a:lnTo>
                <a:lnTo>
                  <a:pt x="255777" y="0"/>
                </a:lnTo>
                <a:close/>
              </a:path>
            </a:pathLst>
          </a:custGeom>
          <a:ln w="12192">
            <a:solidFill>
              <a:srgbClr val="1CACE3"/>
            </a:solidFill>
          </a:ln>
        </p:spPr>
        <p:txBody>
          <a:bodyPr wrap="square" lIns="0" tIns="0" rIns="0" bIns="0" rtlCol="0"/>
          <a:lstStyle/>
          <a:p>
            <a:endParaRPr dirty="0"/>
          </a:p>
        </p:txBody>
      </p:sp>
      <p:sp>
        <p:nvSpPr>
          <p:cNvPr id="45" name="bk object 45"/>
          <p:cNvSpPr/>
          <p:nvPr/>
        </p:nvSpPr>
        <p:spPr>
          <a:xfrm>
            <a:off x="10570209" y="3231514"/>
            <a:ext cx="111760" cy="410845"/>
          </a:xfrm>
          <a:custGeom>
            <a:avLst/>
            <a:gdLst/>
            <a:ahLst/>
            <a:cxnLst/>
            <a:rect l="l" t="t" r="r" b="b"/>
            <a:pathLst>
              <a:path w="111759" h="410845">
                <a:moveTo>
                  <a:pt x="55753" y="0"/>
                </a:moveTo>
                <a:lnTo>
                  <a:pt x="95504" y="3683"/>
                </a:lnTo>
                <a:lnTo>
                  <a:pt x="99695" y="5461"/>
                </a:lnTo>
                <a:lnTo>
                  <a:pt x="103886" y="7238"/>
                </a:lnTo>
                <a:lnTo>
                  <a:pt x="106934" y="9398"/>
                </a:lnTo>
                <a:lnTo>
                  <a:pt x="108712" y="12064"/>
                </a:lnTo>
                <a:lnTo>
                  <a:pt x="110490" y="14605"/>
                </a:lnTo>
                <a:lnTo>
                  <a:pt x="111379" y="17652"/>
                </a:lnTo>
                <a:lnTo>
                  <a:pt x="111379" y="21209"/>
                </a:lnTo>
                <a:lnTo>
                  <a:pt x="100711" y="392811"/>
                </a:lnTo>
                <a:lnTo>
                  <a:pt x="100457" y="395605"/>
                </a:lnTo>
                <a:lnTo>
                  <a:pt x="99695" y="398018"/>
                </a:lnTo>
                <a:lnTo>
                  <a:pt x="98298" y="400177"/>
                </a:lnTo>
                <a:lnTo>
                  <a:pt x="96900" y="402463"/>
                </a:lnTo>
                <a:lnTo>
                  <a:pt x="94488" y="404241"/>
                </a:lnTo>
                <a:lnTo>
                  <a:pt x="91059" y="405765"/>
                </a:lnTo>
                <a:lnTo>
                  <a:pt x="87757" y="407289"/>
                </a:lnTo>
                <a:lnTo>
                  <a:pt x="83058" y="408432"/>
                </a:lnTo>
                <a:lnTo>
                  <a:pt x="77216" y="409194"/>
                </a:lnTo>
                <a:lnTo>
                  <a:pt x="71374" y="410083"/>
                </a:lnTo>
                <a:lnTo>
                  <a:pt x="64135" y="410464"/>
                </a:lnTo>
                <a:lnTo>
                  <a:pt x="55753" y="410464"/>
                </a:lnTo>
                <a:lnTo>
                  <a:pt x="46990" y="410464"/>
                </a:lnTo>
                <a:lnTo>
                  <a:pt x="39750" y="410083"/>
                </a:lnTo>
                <a:lnTo>
                  <a:pt x="34036" y="409194"/>
                </a:lnTo>
                <a:lnTo>
                  <a:pt x="28321" y="408432"/>
                </a:lnTo>
                <a:lnTo>
                  <a:pt x="23749" y="407289"/>
                </a:lnTo>
                <a:lnTo>
                  <a:pt x="20320" y="405765"/>
                </a:lnTo>
                <a:lnTo>
                  <a:pt x="16891" y="404241"/>
                </a:lnTo>
                <a:lnTo>
                  <a:pt x="0" y="21209"/>
                </a:lnTo>
                <a:lnTo>
                  <a:pt x="0" y="17652"/>
                </a:lnTo>
                <a:lnTo>
                  <a:pt x="11303" y="5080"/>
                </a:lnTo>
                <a:lnTo>
                  <a:pt x="15494" y="3301"/>
                </a:lnTo>
                <a:lnTo>
                  <a:pt x="47896" y="71"/>
                </a:lnTo>
                <a:lnTo>
                  <a:pt x="55753" y="0"/>
                </a:lnTo>
                <a:close/>
              </a:path>
            </a:pathLst>
          </a:custGeom>
          <a:ln w="12192">
            <a:solidFill>
              <a:srgbClr val="1CACE3"/>
            </a:solidFill>
          </a:ln>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ru-RU" dirty="0"/>
              <a:t>Ейские тепловые сети</a:t>
            </a:r>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C2887927-918B-47B8-BC58-9A751A74EC99}" type="datetime1">
              <a:rPr lang="en-US" smtClean="0"/>
              <a:t>1/19/2024</a:t>
            </a:fld>
            <a:endParaRPr lang="en-US" dirty="0"/>
          </a:p>
        </p:txBody>
      </p:sp>
      <p:sp>
        <p:nvSpPr>
          <p:cNvPr id="4" name="Holder 4"/>
          <p:cNvSpPr>
            <a:spLocks noGrp="1"/>
          </p:cNvSpPr>
          <p:nvPr>
            <p:ph type="sldNum" sz="quarter" idx="7"/>
          </p:nvPr>
        </p:nvSpPr>
        <p:spPr/>
        <p:txBody>
          <a:bodyPr lIns="0" tIns="0" rIns="0" bIns="0"/>
          <a:lstStyle>
            <a:lvl1pPr>
              <a:defRPr sz="2000" b="0" i="0">
                <a:solidFill>
                  <a:schemeClr val="bg1"/>
                </a:solidFill>
                <a:latin typeface="Times New Roman" panose="02020603050405020304"/>
                <a:cs typeface="Times New Roman" panose="02020603050405020304"/>
              </a:defRPr>
            </a:lvl1pPr>
          </a:lstStyle>
          <a:p>
            <a:pPr marL="25400">
              <a:lnSpc>
                <a:spcPts val="2285"/>
              </a:lnSpc>
            </a:pPr>
            <a:fld id="{81D60167-4931-47E6-BA6A-407CBD079E47}" type="slidenum">
              <a:rPr dirty="0"/>
              <a:t>‹#›</a:t>
            </a:fld>
            <a:endParaRPr dirty="0"/>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47" y="6400799"/>
            <a:ext cx="12189460" cy="457200"/>
          </a:xfrm>
          <a:custGeom>
            <a:avLst/>
            <a:gdLst/>
            <a:ahLst/>
            <a:cxnLst/>
            <a:rect l="l" t="t" r="r" b="b"/>
            <a:pathLst>
              <a:path w="12189460" h="457200">
                <a:moveTo>
                  <a:pt x="0" y="457199"/>
                </a:moveTo>
                <a:lnTo>
                  <a:pt x="12188952" y="457199"/>
                </a:lnTo>
                <a:lnTo>
                  <a:pt x="12188952" y="0"/>
                </a:lnTo>
                <a:lnTo>
                  <a:pt x="0" y="0"/>
                </a:lnTo>
                <a:lnTo>
                  <a:pt x="0" y="457199"/>
                </a:lnTo>
                <a:close/>
              </a:path>
            </a:pathLst>
          </a:custGeom>
          <a:solidFill>
            <a:srgbClr val="2583C5"/>
          </a:solidFill>
        </p:spPr>
        <p:txBody>
          <a:bodyPr wrap="square" lIns="0" tIns="0" rIns="0" bIns="0" rtlCol="0"/>
          <a:lstStyle/>
          <a:p>
            <a:endParaRPr dirty="0"/>
          </a:p>
        </p:txBody>
      </p:sp>
      <p:sp>
        <p:nvSpPr>
          <p:cNvPr id="17" name="bk object 17"/>
          <p:cNvSpPr/>
          <p:nvPr/>
        </p:nvSpPr>
        <p:spPr>
          <a:xfrm>
            <a:off x="0" y="6333744"/>
            <a:ext cx="12189460" cy="64135"/>
          </a:xfrm>
          <a:custGeom>
            <a:avLst/>
            <a:gdLst/>
            <a:ahLst/>
            <a:cxnLst/>
            <a:rect l="l" t="t" r="r" b="b"/>
            <a:pathLst>
              <a:path w="12189460" h="64135">
                <a:moveTo>
                  <a:pt x="0" y="64007"/>
                </a:moveTo>
                <a:lnTo>
                  <a:pt x="12188952" y="64007"/>
                </a:lnTo>
                <a:lnTo>
                  <a:pt x="12188952" y="0"/>
                </a:lnTo>
                <a:lnTo>
                  <a:pt x="0" y="0"/>
                </a:lnTo>
                <a:lnTo>
                  <a:pt x="0" y="64007"/>
                </a:lnTo>
                <a:close/>
              </a:path>
            </a:pathLst>
          </a:custGeom>
          <a:solidFill>
            <a:srgbClr val="1CACE3"/>
          </a:solidFill>
        </p:spPr>
        <p:txBody>
          <a:bodyPr wrap="square" lIns="0" tIns="0" rIns="0" bIns="0" rtlCol="0"/>
          <a:lstStyle/>
          <a:p>
            <a:endParaRPr dirty="0"/>
          </a:p>
        </p:txBody>
      </p:sp>
      <p:sp>
        <p:nvSpPr>
          <p:cNvPr id="2" name="Holder 2"/>
          <p:cNvSpPr>
            <a:spLocks noGrp="1"/>
          </p:cNvSpPr>
          <p:nvPr>
            <p:ph type="title"/>
          </p:nvPr>
        </p:nvSpPr>
        <p:spPr>
          <a:xfrm>
            <a:off x="916939" y="306070"/>
            <a:ext cx="10358120" cy="928369"/>
          </a:xfrm>
          <a:prstGeom prst="rect">
            <a:avLst/>
          </a:prstGeom>
        </p:spPr>
        <p:txBody>
          <a:bodyPr wrap="square" lIns="0" tIns="0" rIns="0" bIns="0">
            <a:spAutoFit/>
          </a:bodyPr>
          <a:lstStyle>
            <a:lvl1pPr>
              <a:defRPr sz="3200" b="1" i="0">
                <a:solidFill>
                  <a:srgbClr val="404040"/>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a:xfrm>
            <a:off x="397560" y="2055698"/>
            <a:ext cx="11396878" cy="368490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r>
              <a:rPr lang="ru-RU" dirty="0"/>
              <a:t>Ейские тепловые сети</a:t>
            </a:r>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66E43D76-83B3-4C31-911D-1E3EF8E496BC}" type="datetime1">
              <a:rPr lang="en-US" smtClean="0"/>
              <a:t>1/19/2024</a:t>
            </a:fld>
            <a:endParaRPr lang="en-US" dirty="0"/>
          </a:p>
        </p:txBody>
      </p:sp>
      <p:sp>
        <p:nvSpPr>
          <p:cNvPr id="6" name="Holder 6"/>
          <p:cNvSpPr>
            <a:spLocks noGrp="1"/>
          </p:cNvSpPr>
          <p:nvPr>
            <p:ph type="sldNum" sz="quarter" idx="7"/>
          </p:nvPr>
        </p:nvSpPr>
        <p:spPr>
          <a:xfrm>
            <a:off x="10968990" y="6497498"/>
            <a:ext cx="178434" cy="307340"/>
          </a:xfrm>
          <a:prstGeom prst="rect">
            <a:avLst/>
          </a:prstGeom>
        </p:spPr>
        <p:txBody>
          <a:bodyPr wrap="square" lIns="0" tIns="0" rIns="0" bIns="0">
            <a:spAutoFit/>
          </a:bodyPr>
          <a:lstStyle>
            <a:lvl1pPr>
              <a:defRPr sz="2000" b="0" i="0">
                <a:solidFill>
                  <a:schemeClr val="bg1"/>
                </a:solidFill>
                <a:latin typeface="Times New Roman" panose="02020603050405020304"/>
                <a:cs typeface="Times New Roman" panose="02020603050405020304"/>
              </a:defRPr>
            </a:lvl1pPr>
          </a:lstStyle>
          <a:p>
            <a:pPr marL="25400">
              <a:lnSpc>
                <a:spcPts val="2285"/>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4837" y="6333744"/>
            <a:ext cx="12192000" cy="457200"/>
          </a:xfrm>
          <a:custGeom>
            <a:avLst/>
            <a:gdLst/>
            <a:ahLst/>
            <a:cxnLst/>
            <a:rect l="l" t="t" r="r" b="b"/>
            <a:pathLst>
              <a:path w="12192000" h="457200">
                <a:moveTo>
                  <a:pt x="0" y="457199"/>
                </a:moveTo>
                <a:lnTo>
                  <a:pt x="12192000" y="457199"/>
                </a:lnTo>
                <a:lnTo>
                  <a:pt x="12192000" y="0"/>
                </a:lnTo>
                <a:lnTo>
                  <a:pt x="0" y="0"/>
                </a:lnTo>
                <a:lnTo>
                  <a:pt x="0" y="457199"/>
                </a:lnTo>
                <a:close/>
              </a:path>
            </a:pathLst>
          </a:custGeom>
          <a:solidFill>
            <a:srgbClr val="2583C5"/>
          </a:solidFill>
        </p:spPr>
        <p:txBody>
          <a:bodyPr wrap="square" lIns="0" tIns="0" rIns="0" bIns="0" rtlCol="0"/>
          <a:lstStyle/>
          <a:p>
            <a:endParaRPr dirty="0"/>
          </a:p>
        </p:txBody>
      </p:sp>
      <p:sp>
        <p:nvSpPr>
          <p:cNvPr id="3" name="object 3"/>
          <p:cNvSpPr/>
          <p:nvPr/>
        </p:nvSpPr>
        <p:spPr>
          <a:xfrm>
            <a:off x="0" y="6333744"/>
            <a:ext cx="12192000" cy="67310"/>
          </a:xfrm>
          <a:custGeom>
            <a:avLst/>
            <a:gdLst/>
            <a:ahLst/>
            <a:cxnLst/>
            <a:rect l="l" t="t" r="r" b="b"/>
            <a:pathLst>
              <a:path w="12192000" h="67310">
                <a:moveTo>
                  <a:pt x="0" y="67055"/>
                </a:moveTo>
                <a:lnTo>
                  <a:pt x="12192000" y="67055"/>
                </a:lnTo>
                <a:lnTo>
                  <a:pt x="12192000" y="0"/>
                </a:lnTo>
                <a:lnTo>
                  <a:pt x="0" y="0"/>
                </a:lnTo>
                <a:lnTo>
                  <a:pt x="0" y="67055"/>
                </a:lnTo>
                <a:close/>
              </a:path>
            </a:pathLst>
          </a:custGeom>
          <a:solidFill>
            <a:srgbClr val="1CACE3"/>
          </a:solidFill>
        </p:spPr>
        <p:txBody>
          <a:bodyPr wrap="square" lIns="0" tIns="0" rIns="0" bIns="0" rtlCol="0"/>
          <a:lstStyle/>
          <a:p>
            <a:endParaRPr dirty="0"/>
          </a:p>
        </p:txBody>
      </p:sp>
      <p:sp>
        <p:nvSpPr>
          <p:cNvPr id="4" name="object 4"/>
          <p:cNvSpPr/>
          <p:nvPr/>
        </p:nvSpPr>
        <p:spPr>
          <a:xfrm>
            <a:off x="1207008" y="4343400"/>
            <a:ext cx="9875520" cy="0"/>
          </a:xfrm>
          <a:custGeom>
            <a:avLst/>
            <a:gdLst/>
            <a:ahLst/>
            <a:cxnLst/>
            <a:rect l="l" t="t" r="r" b="b"/>
            <a:pathLst>
              <a:path w="9875520">
                <a:moveTo>
                  <a:pt x="0" y="0"/>
                </a:moveTo>
                <a:lnTo>
                  <a:pt x="9875520" y="0"/>
                </a:lnTo>
              </a:path>
            </a:pathLst>
          </a:custGeom>
          <a:ln w="6096">
            <a:solidFill>
              <a:srgbClr val="7E7E7E"/>
            </a:solidFill>
          </a:ln>
        </p:spPr>
        <p:txBody>
          <a:bodyPr wrap="square" lIns="0" tIns="0" rIns="0" bIns="0" rtlCol="0"/>
          <a:lstStyle/>
          <a:p>
            <a:endParaRPr dirty="0"/>
          </a:p>
        </p:txBody>
      </p:sp>
      <p:sp>
        <p:nvSpPr>
          <p:cNvPr id="5" name="object 5"/>
          <p:cNvSpPr txBox="1"/>
          <p:nvPr/>
        </p:nvSpPr>
        <p:spPr>
          <a:xfrm>
            <a:off x="1066800" y="1925020"/>
            <a:ext cx="9780905" cy="751488"/>
          </a:xfrm>
          <a:prstGeom prst="rect">
            <a:avLst/>
          </a:prstGeom>
        </p:spPr>
        <p:txBody>
          <a:bodyPr vert="horz" wrap="square" lIns="0" tIns="12700" rIns="0" bIns="0" rtlCol="0">
            <a:spAutoFit/>
          </a:bodyPr>
          <a:lstStyle/>
          <a:p>
            <a:pPr marL="12700" algn="ctr">
              <a:lnSpc>
                <a:spcPct val="100000"/>
              </a:lnSpc>
              <a:spcBef>
                <a:spcPts val="100"/>
              </a:spcBef>
            </a:pPr>
            <a:r>
              <a:rPr lang="ru-RU" sz="2400" b="1" spc="-30" dirty="0">
                <a:solidFill>
                  <a:srgbClr val="252525"/>
                </a:solidFill>
                <a:latin typeface="Times New Roman" panose="02020603050405020304"/>
                <a:cs typeface="Times New Roman" panose="02020603050405020304"/>
              </a:rPr>
              <a:t>ООО «Центр управления проектами в жилищно-коммунальном хозяйстве» Филиал Ейские инженерные сети</a:t>
            </a:r>
            <a:endParaRPr sz="2400" b="1" dirty="0">
              <a:latin typeface="Times New Roman" panose="02020603050405020304"/>
              <a:cs typeface="Times New Roman" panose="02020603050405020304"/>
            </a:endParaRPr>
          </a:p>
        </p:txBody>
      </p:sp>
      <p:sp>
        <p:nvSpPr>
          <p:cNvPr id="6" name="object 6"/>
          <p:cNvSpPr txBox="1"/>
          <p:nvPr/>
        </p:nvSpPr>
        <p:spPr>
          <a:xfrm>
            <a:off x="1531182" y="3503284"/>
            <a:ext cx="9168448" cy="1638910"/>
          </a:xfrm>
          <a:prstGeom prst="rect">
            <a:avLst/>
          </a:prstGeom>
        </p:spPr>
        <p:txBody>
          <a:bodyPr vert="horz" wrap="square" lIns="0" tIns="12700" rIns="0" bIns="0" rtlCol="0">
            <a:spAutoFit/>
          </a:bodyPr>
          <a:lstStyle/>
          <a:p>
            <a:pPr marL="12700" algn="ctr">
              <a:lnSpc>
                <a:spcPct val="100000"/>
              </a:lnSpc>
              <a:spcBef>
                <a:spcPts val="100"/>
              </a:spcBef>
              <a:tabLst>
                <a:tab pos="1550670" algn="l"/>
                <a:tab pos="4413250" algn="l"/>
                <a:tab pos="5957570" algn="l"/>
                <a:tab pos="7395845" algn="l"/>
              </a:tabLst>
            </a:pPr>
            <a:endParaRPr lang="ru-RU" sz="2600" dirty="0">
              <a:latin typeface="Times New Roman" panose="02020603050405020304"/>
              <a:cs typeface="Times New Roman" panose="02020603050405020304"/>
            </a:endParaRPr>
          </a:p>
          <a:p>
            <a:pPr marL="12700" algn="ctr">
              <a:lnSpc>
                <a:spcPct val="100000"/>
              </a:lnSpc>
              <a:spcBef>
                <a:spcPts val="100"/>
              </a:spcBef>
              <a:tabLst>
                <a:tab pos="1550670" algn="l"/>
                <a:tab pos="4413250" algn="l"/>
                <a:tab pos="5957570" algn="l"/>
                <a:tab pos="7395845" algn="l"/>
              </a:tabLst>
            </a:pPr>
            <a:r>
              <a:rPr lang="ru-RU" sz="2600" dirty="0">
                <a:latin typeface="Times New Roman" panose="02020603050405020304"/>
                <a:cs typeface="Times New Roman" panose="02020603050405020304"/>
              </a:rPr>
              <a:t>Подготовка к отопительному сезону 2023-2024 </a:t>
            </a:r>
            <a:r>
              <a:rPr lang="ru-RU" sz="2600" dirty="0" err="1">
                <a:latin typeface="Times New Roman" panose="02020603050405020304"/>
                <a:cs typeface="Times New Roman" panose="02020603050405020304"/>
              </a:rPr>
              <a:t>г.г</a:t>
            </a:r>
            <a:r>
              <a:rPr lang="ru-RU" sz="2600" dirty="0">
                <a:latin typeface="Times New Roman" panose="02020603050405020304"/>
                <a:cs typeface="Times New Roman" panose="02020603050405020304"/>
              </a:rPr>
              <a:t>.</a:t>
            </a:r>
          </a:p>
          <a:p>
            <a:pPr marL="12700" algn="ctr">
              <a:lnSpc>
                <a:spcPct val="100000"/>
              </a:lnSpc>
              <a:spcBef>
                <a:spcPts val="100"/>
              </a:spcBef>
              <a:tabLst>
                <a:tab pos="1550670" algn="l"/>
                <a:tab pos="4413250" algn="l"/>
                <a:tab pos="5957570" algn="l"/>
                <a:tab pos="7395845" algn="l"/>
              </a:tabLst>
            </a:pPr>
            <a:r>
              <a:rPr lang="ru-RU" sz="2600" dirty="0">
                <a:latin typeface="Times New Roman" panose="02020603050405020304"/>
                <a:cs typeface="Times New Roman" panose="02020603050405020304"/>
              </a:rPr>
              <a:t>Итоги деятельности в муниципальном образовании Ейский район за период 2020-2023 </a:t>
            </a:r>
            <a:r>
              <a:rPr lang="ru-RU" sz="2600" dirty="0" err="1">
                <a:latin typeface="Times New Roman" panose="02020603050405020304"/>
                <a:cs typeface="Times New Roman" panose="02020603050405020304"/>
              </a:rPr>
              <a:t>г.г</a:t>
            </a:r>
            <a:r>
              <a:rPr lang="ru-RU" sz="2600" dirty="0">
                <a:latin typeface="Times New Roman" panose="02020603050405020304"/>
                <a:cs typeface="Times New Roman" panose="02020603050405020304"/>
              </a:rPr>
              <a:t>.</a:t>
            </a:r>
            <a:endParaRPr sz="1800" dirty="0">
              <a:latin typeface="Times New Roman" panose="02020603050405020304"/>
              <a:cs typeface="Times New Roman" panose="02020603050405020304"/>
            </a:endParaRPr>
          </a:p>
        </p:txBody>
      </p:sp>
      <p:sp>
        <p:nvSpPr>
          <p:cNvPr id="9" name="Номер слайда 8"/>
          <p:cNvSpPr>
            <a:spLocks noGrp="1"/>
          </p:cNvSpPr>
          <p:nvPr>
            <p:ph type="sldNum" sz="quarter" idx="7"/>
          </p:nvPr>
        </p:nvSpPr>
        <p:spPr>
          <a:xfrm>
            <a:off x="10993311" y="6442329"/>
            <a:ext cx="178434" cy="307340"/>
          </a:xfrm>
        </p:spPr>
        <p:txBody>
          <a:bodyPr/>
          <a:lstStyle/>
          <a:p>
            <a:pPr marL="25400">
              <a:lnSpc>
                <a:spcPts val="2285"/>
              </a:lnSpc>
            </a:pPr>
            <a:fld id="{81D60167-4931-47E6-BA6A-407CBD079E47}" type="slidenum">
              <a:rPr lang="ru-RU" smtClean="0"/>
              <a:t>1</a:t>
            </a:fld>
            <a:endParaRPr lang="ru-RU" dirty="0"/>
          </a:p>
        </p:txBody>
      </p:sp>
      <p:sp>
        <p:nvSpPr>
          <p:cNvPr id="7" name="TextBox 6"/>
          <p:cNvSpPr txBox="1"/>
          <p:nvPr/>
        </p:nvSpPr>
        <p:spPr>
          <a:xfrm>
            <a:off x="10668000" y="5949151"/>
            <a:ext cx="1236236" cy="369332"/>
          </a:xfrm>
          <a:prstGeom prst="rect">
            <a:avLst/>
          </a:prstGeom>
          <a:noFill/>
        </p:spPr>
        <p:txBody>
          <a:bodyPr wrap="none" rtlCol="0">
            <a:spAutoFit/>
          </a:bodyPr>
          <a:lstStyle/>
          <a:p>
            <a:r>
              <a:rPr lang="ru-RU" dirty="0"/>
              <a:t>14.12.2023</a:t>
            </a:r>
          </a:p>
        </p:txBody>
      </p:sp>
      <p:pic>
        <p:nvPicPr>
          <p:cNvPr id="10" name="Рисунок 9"/>
          <p:cNvPicPr/>
          <p:nvPr/>
        </p:nvPicPr>
        <p:blipFill>
          <a:blip r:embed="rId3">
            <a:extLst>
              <a:ext uri="{28A0092B-C50C-407E-A947-70E740481C1C}">
                <a14:useLocalDpi xmlns:a14="http://schemas.microsoft.com/office/drawing/2010/main" val="0"/>
              </a:ext>
            </a:extLst>
          </a:blip>
          <a:stretch>
            <a:fillRect/>
          </a:stretch>
        </p:blipFill>
        <p:spPr>
          <a:xfrm>
            <a:off x="2576829" y="371779"/>
            <a:ext cx="6760845" cy="12750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40" y="137740"/>
            <a:ext cx="10358120" cy="478657"/>
          </a:xfrm>
          <a:prstGeom prst="rect">
            <a:avLst/>
          </a:prstGeom>
        </p:spPr>
        <p:txBody>
          <a:bodyPr vert="horz" wrap="square" lIns="0" tIns="88265" rIns="0" bIns="0" rtlCol="0">
            <a:spAutoFit/>
          </a:bodyPr>
          <a:lstStyle/>
          <a:p>
            <a:pPr marL="12700" marR="5080" algn="ctr">
              <a:lnSpc>
                <a:spcPts val="3260"/>
              </a:lnSpc>
              <a:spcBef>
                <a:spcPts val="695"/>
              </a:spcBef>
            </a:pPr>
            <a:r>
              <a:rPr lang="ru-RU" sz="2400" spc="-35" dirty="0">
                <a:sym typeface="+mn-ea"/>
              </a:rPr>
              <a:t>Достигнутые результаты за период 2020-2023 </a:t>
            </a:r>
            <a:r>
              <a:rPr lang="ru-RU" sz="2400" spc="-35" dirty="0" err="1">
                <a:sym typeface="+mn-ea"/>
              </a:rPr>
              <a:t>г.г</a:t>
            </a:r>
            <a:r>
              <a:rPr lang="ru-RU" sz="2400" spc="-35" dirty="0">
                <a:sym typeface="+mn-ea"/>
              </a:rPr>
              <a:t>.</a:t>
            </a:r>
            <a:endParaRPr sz="2400" spc="-45" dirty="0"/>
          </a:p>
        </p:txBody>
      </p:sp>
      <p:sp>
        <p:nvSpPr>
          <p:cNvPr id="6" name="Номер слайда 5"/>
          <p:cNvSpPr>
            <a:spLocks noGrp="1"/>
          </p:cNvSpPr>
          <p:nvPr>
            <p:ph type="sldNum" sz="quarter" idx="7"/>
          </p:nvPr>
        </p:nvSpPr>
        <p:spPr>
          <a:xfrm>
            <a:off x="10990556" y="6412920"/>
            <a:ext cx="306070" cy="307340"/>
          </a:xfrm>
        </p:spPr>
        <p:txBody>
          <a:bodyPr/>
          <a:lstStyle/>
          <a:p>
            <a:pPr marL="25400">
              <a:lnSpc>
                <a:spcPts val="2285"/>
              </a:lnSpc>
            </a:pPr>
            <a:fld id="{81D60167-4931-47E6-BA6A-407CBD079E47}" type="slidenum">
              <a:rPr lang="ru-RU" smtClean="0"/>
              <a:t>10</a:t>
            </a:fld>
            <a:endParaRPr lang="ru-RU" dirty="0"/>
          </a:p>
        </p:txBody>
      </p:sp>
      <p:sp>
        <p:nvSpPr>
          <p:cNvPr id="3" name="TextBox 2">
            <a:extLst>
              <a:ext uri="{FF2B5EF4-FFF2-40B4-BE49-F238E27FC236}">
                <a16:creationId xmlns:a16="http://schemas.microsoft.com/office/drawing/2014/main" id="{D4B9DDE9-7F96-4D2C-A2A8-5DC2301B1B88}"/>
              </a:ext>
            </a:extLst>
          </p:cNvPr>
          <p:cNvSpPr txBox="1"/>
          <p:nvPr/>
        </p:nvSpPr>
        <p:spPr>
          <a:xfrm>
            <a:off x="1062990" y="838200"/>
            <a:ext cx="9906000" cy="923330"/>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	Инвестиционная деятельность, направленная на достижение показателей энергоэффективности и хозяйственно-экономической независимости позволили достичь следующих результатов:</a:t>
            </a:r>
          </a:p>
        </p:txBody>
      </p:sp>
      <p:sp>
        <p:nvSpPr>
          <p:cNvPr id="7" name="TextBox 6">
            <a:extLst>
              <a:ext uri="{FF2B5EF4-FFF2-40B4-BE49-F238E27FC236}">
                <a16:creationId xmlns:a16="http://schemas.microsoft.com/office/drawing/2014/main" id="{1A63BA25-D97D-4FBC-84FF-7DAEC7C5AC91}"/>
              </a:ext>
            </a:extLst>
          </p:cNvPr>
          <p:cNvSpPr txBox="1"/>
          <p:nvPr/>
        </p:nvSpPr>
        <p:spPr>
          <a:xfrm>
            <a:off x="1143000" y="3818049"/>
            <a:ext cx="6738640" cy="338554"/>
          </a:xfrm>
          <a:prstGeom prst="rect">
            <a:avLst/>
          </a:prstGeom>
          <a:noFill/>
        </p:spPr>
        <p:txBody>
          <a:bodyPr wrap="none" rtlCol="0">
            <a:spAutoFit/>
          </a:bodyPr>
          <a:lstStyle/>
          <a:p>
            <a:r>
              <a:rPr lang="ru-RU" sz="1600" dirty="0">
                <a:latin typeface="Times New Roman" panose="02020603050405020304" pitchFamily="18" charset="0"/>
                <a:cs typeface="Times New Roman" panose="02020603050405020304" pitchFamily="18" charset="0"/>
              </a:rPr>
              <a:t>В то же время повышается фонд оплаты труда и средняя заработная плата:</a:t>
            </a:r>
          </a:p>
        </p:txBody>
      </p:sp>
      <p:sp>
        <p:nvSpPr>
          <p:cNvPr id="10" name="TextBox 9">
            <a:extLst>
              <a:ext uri="{FF2B5EF4-FFF2-40B4-BE49-F238E27FC236}">
                <a16:creationId xmlns:a16="http://schemas.microsoft.com/office/drawing/2014/main" id="{98BE4AE3-18EC-49E7-971D-CBDBB8192880}"/>
              </a:ext>
            </a:extLst>
          </p:cNvPr>
          <p:cNvSpPr txBox="1"/>
          <p:nvPr/>
        </p:nvSpPr>
        <p:spPr>
          <a:xfrm>
            <a:off x="1099336" y="5397199"/>
            <a:ext cx="9906000" cy="861774"/>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Стабильность и рост заработной платы обеспечили подбор отличной команды специалистов отрасли, которые в свою очередь,  разрабатывают и внедряют новые высокоэффективные технологии в области теплоэнергетики.</a:t>
            </a:r>
            <a:endParaRPr lang="ru-RU" dirty="0">
              <a:latin typeface="Times New Roman" panose="02020603050405020304" pitchFamily="18" charset="0"/>
              <a:cs typeface="Times New Roman" panose="02020603050405020304" pitchFamily="18" charset="0"/>
            </a:endParaRPr>
          </a:p>
        </p:txBody>
      </p:sp>
      <p:graphicFrame>
        <p:nvGraphicFramePr>
          <p:cNvPr id="11" name="Таблица 10">
            <a:extLst>
              <a:ext uri="{FF2B5EF4-FFF2-40B4-BE49-F238E27FC236}">
                <a16:creationId xmlns:a16="http://schemas.microsoft.com/office/drawing/2014/main" id="{759DF57A-EF6A-49F0-8E7E-98ACD8A8971A}"/>
              </a:ext>
            </a:extLst>
          </p:cNvPr>
          <p:cNvGraphicFramePr>
            <a:graphicFrameLocks noGrp="1"/>
          </p:cNvGraphicFramePr>
          <p:nvPr>
            <p:extLst>
              <p:ext uri="{D42A27DB-BD31-4B8C-83A1-F6EECF244321}">
                <p14:modId xmlns:p14="http://schemas.microsoft.com/office/powerpoint/2010/main" val="1792733907"/>
              </p:ext>
            </p:extLst>
          </p:nvPr>
        </p:nvGraphicFramePr>
        <p:xfrm>
          <a:off x="1143000" y="1761531"/>
          <a:ext cx="10058401" cy="1819869"/>
        </p:xfrm>
        <a:graphic>
          <a:graphicData uri="http://schemas.openxmlformats.org/drawingml/2006/table">
            <a:tbl>
              <a:tblPr firstRow="1" firstCol="1" bandRow="1">
                <a:tableStyleId>{5C22544A-7EE6-4342-B048-85BDC9FD1C3A}</a:tableStyleId>
              </a:tblPr>
              <a:tblGrid>
                <a:gridCol w="3788525">
                  <a:extLst>
                    <a:ext uri="{9D8B030D-6E8A-4147-A177-3AD203B41FA5}">
                      <a16:colId xmlns:a16="http://schemas.microsoft.com/office/drawing/2014/main" val="2802077519"/>
                    </a:ext>
                  </a:extLst>
                </a:gridCol>
                <a:gridCol w="1729544">
                  <a:extLst>
                    <a:ext uri="{9D8B030D-6E8A-4147-A177-3AD203B41FA5}">
                      <a16:colId xmlns:a16="http://schemas.microsoft.com/office/drawing/2014/main" val="2439221637"/>
                    </a:ext>
                  </a:extLst>
                </a:gridCol>
                <a:gridCol w="2388418">
                  <a:extLst>
                    <a:ext uri="{9D8B030D-6E8A-4147-A177-3AD203B41FA5}">
                      <a16:colId xmlns:a16="http://schemas.microsoft.com/office/drawing/2014/main" val="3633070557"/>
                    </a:ext>
                  </a:extLst>
                </a:gridCol>
                <a:gridCol w="2151914">
                  <a:extLst>
                    <a:ext uri="{9D8B030D-6E8A-4147-A177-3AD203B41FA5}">
                      <a16:colId xmlns:a16="http://schemas.microsoft.com/office/drawing/2014/main" val="2583941468"/>
                    </a:ext>
                  </a:extLst>
                </a:gridCol>
              </a:tblGrid>
              <a:tr h="487806">
                <a:tc>
                  <a:txBody>
                    <a:bodyPr/>
                    <a:lstStyle/>
                    <a:p>
                      <a:pPr algn="ctr">
                        <a:spcAft>
                          <a:spcPts val="0"/>
                        </a:spcAft>
                      </a:pPr>
                      <a:r>
                        <a:rPr lang="ru-RU" sz="1300" dirty="0">
                          <a:effectLst/>
                          <a:latin typeface="Times New Roman" panose="02020603050405020304" pitchFamily="18" charset="0"/>
                          <a:cs typeface="Times New Roman" panose="02020603050405020304" pitchFamily="18" charset="0"/>
                        </a:rPr>
                        <a:t>Наименование показателя</a:t>
                      </a:r>
                      <a:endParaRPr lang="ru-RU" sz="13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a:effectLst/>
                          <a:latin typeface="Times New Roman" panose="02020603050405020304" pitchFamily="18" charset="0"/>
                          <a:cs typeface="Times New Roman" panose="02020603050405020304" pitchFamily="18" charset="0"/>
                        </a:rPr>
                        <a:t>МУП ЕТС</a:t>
                      </a:r>
                      <a:endParaRPr lang="ru-RU" sz="13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a:effectLst/>
                          <a:latin typeface="Times New Roman" panose="02020603050405020304" pitchFamily="18" charset="0"/>
                          <a:cs typeface="Times New Roman" panose="02020603050405020304" pitchFamily="18" charset="0"/>
                        </a:rPr>
                        <a:t>ФИЛИАЛ ЕИС ООО ЦУП ЖКХ</a:t>
                      </a:r>
                      <a:endParaRPr lang="ru-RU" sz="13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a:effectLst/>
                          <a:latin typeface="Times New Roman" panose="02020603050405020304" pitchFamily="18" charset="0"/>
                          <a:cs typeface="Times New Roman" panose="02020603050405020304" pitchFamily="18" charset="0"/>
                        </a:rPr>
                        <a:t>в % (снижение)</a:t>
                      </a:r>
                      <a:endParaRPr lang="ru-RU" sz="13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30311427"/>
                  </a:ext>
                </a:extLst>
              </a:tr>
              <a:tr h="487806">
                <a:tc>
                  <a:txBody>
                    <a:bodyPr/>
                    <a:lstStyle/>
                    <a:p>
                      <a:pPr algn="just">
                        <a:spcAft>
                          <a:spcPts val="0"/>
                        </a:spcAft>
                      </a:pPr>
                      <a:r>
                        <a:rPr lang="ru-RU" sz="1300" dirty="0">
                          <a:effectLst/>
                          <a:latin typeface="Times New Roman" panose="02020603050405020304" pitchFamily="18" charset="0"/>
                          <a:cs typeface="Times New Roman" panose="02020603050405020304" pitchFamily="18" charset="0"/>
                        </a:rPr>
                        <a:t>Удельный расход условного топлива на 1Гкал выработки (норма 173,4 кг.)</a:t>
                      </a:r>
                      <a:endParaRPr lang="ru-RU" sz="13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dirty="0">
                          <a:effectLst/>
                          <a:latin typeface="Times New Roman" panose="02020603050405020304" pitchFamily="18" charset="0"/>
                          <a:cs typeface="Times New Roman" panose="02020603050405020304" pitchFamily="18" charset="0"/>
                        </a:rPr>
                        <a:t>191,00</a:t>
                      </a:r>
                      <a:endParaRPr lang="ru-RU" sz="13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dirty="0">
                          <a:effectLst/>
                          <a:latin typeface="Times New Roman" panose="02020603050405020304" pitchFamily="18" charset="0"/>
                          <a:cs typeface="Times New Roman" panose="02020603050405020304" pitchFamily="18" charset="0"/>
                        </a:rPr>
                        <a:t>170,44</a:t>
                      </a:r>
                      <a:endParaRPr lang="ru-RU" sz="13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a:effectLst/>
                          <a:latin typeface="Times New Roman" panose="02020603050405020304" pitchFamily="18" charset="0"/>
                          <a:cs typeface="Times New Roman" panose="02020603050405020304" pitchFamily="18" charset="0"/>
                        </a:rPr>
                        <a:t>-10,8</a:t>
                      </a:r>
                      <a:endParaRPr lang="ru-RU" sz="13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191769776"/>
                  </a:ext>
                </a:extLst>
              </a:tr>
              <a:tr h="487806">
                <a:tc>
                  <a:txBody>
                    <a:bodyPr/>
                    <a:lstStyle/>
                    <a:p>
                      <a:pPr algn="just">
                        <a:spcAft>
                          <a:spcPts val="0"/>
                        </a:spcAft>
                      </a:pPr>
                      <a:r>
                        <a:rPr lang="ru-RU" sz="1300" dirty="0">
                          <a:effectLst/>
                          <a:latin typeface="Times New Roman" panose="02020603050405020304" pitchFamily="18" charset="0"/>
                          <a:cs typeface="Times New Roman" panose="02020603050405020304" pitchFamily="18" charset="0"/>
                        </a:rPr>
                        <a:t>Удельное потребление электроэнергии на 1 Гкал полезного отпуска (норма 46,2кВт)</a:t>
                      </a:r>
                      <a:endParaRPr lang="ru-RU" sz="13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a:effectLst/>
                          <a:latin typeface="Times New Roman" panose="02020603050405020304" pitchFamily="18" charset="0"/>
                          <a:cs typeface="Times New Roman" panose="02020603050405020304" pitchFamily="18" charset="0"/>
                        </a:rPr>
                        <a:t>45,89</a:t>
                      </a:r>
                      <a:endParaRPr lang="ru-RU" sz="13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dirty="0">
                          <a:effectLst/>
                          <a:latin typeface="Times New Roman" panose="02020603050405020304" pitchFamily="18" charset="0"/>
                          <a:cs typeface="Times New Roman" panose="02020603050405020304" pitchFamily="18" charset="0"/>
                        </a:rPr>
                        <a:t>43,74</a:t>
                      </a:r>
                      <a:endParaRPr lang="ru-RU" sz="13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300" dirty="0">
                          <a:effectLst/>
                          <a:latin typeface="Times New Roman" panose="02020603050405020304" pitchFamily="18" charset="0"/>
                          <a:cs typeface="Times New Roman" panose="02020603050405020304" pitchFamily="18" charset="0"/>
                        </a:rPr>
                        <a:t>-4,7</a:t>
                      </a:r>
                      <a:endParaRPr lang="ru-RU" sz="13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398851967"/>
                  </a:ext>
                </a:extLst>
              </a:tr>
              <a:tr h="356451">
                <a:tc>
                  <a:txBody>
                    <a:bodyPr/>
                    <a:lstStyle/>
                    <a:p>
                      <a:pPr algn="just">
                        <a:spcAft>
                          <a:spcPts val="0"/>
                        </a:spcAft>
                      </a:pPr>
                      <a:r>
                        <a:rPr lang="ru-RU" sz="1300" dirty="0">
                          <a:effectLst/>
                          <a:latin typeface="Times New Roman" panose="02020603050405020304" pitchFamily="18" charset="0"/>
                          <a:ea typeface="SimSun" panose="02010600030101010101" pitchFamily="2" charset="-122"/>
                          <a:cs typeface="Times New Roman" panose="02020603050405020304" pitchFamily="18" charset="0"/>
                        </a:rPr>
                        <a:t>Средняя стоимость 1000м3 газа (</a:t>
                      </a:r>
                      <a:r>
                        <a:rPr lang="ru-RU" sz="1300" dirty="0" err="1">
                          <a:effectLst/>
                          <a:latin typeface="Times New Roman" panose="02020603050405020304" pitchFamily="18" charset="0"/>
                          <a:ea typeface="SimSun" panose="02010600030101010101" pitchFamily="2" charset="-122"/>
                          <a:cs typeface="Times New Roman" panose="02020603050405020304" pitchFamily="18" charset="0"/>
                        </a:rPr>
                        <a:t>руб</a:t>
                      </a:r>
                      <a:r>
                        <a:rPr lang="ru-RU" sz="1300" dirty="0">
                          <a:effectLst/>
                          <a:latin typeface="Times New Roman" panose="02020603050405020304" pitchFamily="18" charset="0"/>
                          <a:ea typeface="SimSun" panose="02010600030101010101" pitchFamily="2" charset="-122"/>
                          <a:cs typeface="Times New Roman" panose="02020603050405020304" pitchFamily="18" charset="0"/>
                        </a:rPr>
                        <a:t>)</a:t>
                      </a:r>
                    </a:p>
                  </a:txBody>
                  <a:tcPr marL="68580" marR="68580" marT="0" marB="0" anchor="ctr"/>
                </a:tc>
                <a:tc>
                  <a:txBody>
                    <a:bodyPr/>
                    <a:lstStyle/>
                    <a:p>
                      <a:pPr algn="ctr">
                        <a:spcAft>
                          <a:spcPts val="0"/>
                        </a:spcAft>
                      </a:pPr>
                      <a:r>
                        <a:rPr lang="ru-RU" sz="1300" dirty="0">
                          <a:effectLst/>
                          <a:latin typeface="Times New Roman" panose="02020603050405020304" pitchFamily="18" charset="0"/>
                          <a:ea typeface="SimSun" panose="02010600030101010101" pitchFamily="2" charset="-122"/>
                          <a:cs typeface="Times New Roman" panose="02020603050405020304" pitchFamily="18" charset="0"/>
                        </a:rPr>
                        <a:t>7 370,35</a:t>
                      </a:r>
                    </a:p>
                  </a:txBody>
                  <a:tcPr marL="68580" marR="68580" marT="0" marB="0" anchor="ctr"/>
                </a:tc>
                <a:tc>
                  <a:txBody>
                    <a:bodyPr/>
                    <a:lstStyle/>
                    <a:p>
                      <a:pPr algn="ctr">
                        <a:spcAft>
                          <a:spcPts val="0"/>
                        </a:spcAft>
                      </a:pPr>
                      <a:r>
                        <a:rPr lang="ru-RU" sz="1300" dirty="0">
                          <a:effectLst/>
                          <a:latin typeface="Times New Roman" panose="02020603050405020304" pitchFamily="18" charset="0"/>
                          <a:ea typeface="SimSun" panose="02010600030101010101" pitchFamily="2" charset="-122"/>
                          <a:cs typeface="Times New Roman" panose="02020603050405020304" pitchFamily="18" charset="0"/>
                        </a:rPr>
                        <a:t>9 344,28</a:t>
                      </a:r>
                    </a:p>
                  </a:txBody>
                  <a:tcPr marL="68580" marR="68580" marT="0" marB="0" anchor="ctr"/>
                </a:tc>
                <a:tc>
                  <a:txBody>
                    <a:bodyPr/>
                    <a:lstStyle/>
                    <a:p>
                      <a:pPr algn="ctr">
                        <a:spcAft>
                          <a:spcPts val="0"/>
                        </a:spcAft>
                      </a:pPr>
                      <a:r>
                        <a:rPr lang="ru-RU" sz="1300" dirty="0">
                          <a:effectLst/>
                          <a:latin typeface="Times New Roman" panose="02020603050405020304" pitchFamily="18" charset="0"/>
                          <a:ea typeface="SimSun" panose="02010600030101010101" pitchFamily="2" charset="-122"/>
                          <a:cs typeface="Times New Roman" panose="02020603050405020304" pitchFamily="18" charset="0"/>
                        </a:rPr>
                        <a:t>+26,78</a:t>
                      </a:r>
                    </a:p>
                  </a:txBody>
                  <a:tcPr marL="68580" marR="68580" marT="0" marB="0" anchor="ctr"/>
                </a:tc>
                <a:extLst>
                  <a:ext uri="{0D108BD9-81ED-4DB2-BD59-A6C34878D82A}">
                    <a16:rowId xmlns:a16="http://schemas.microsoft.com/office/drawing/2014/main" val="2457946135"/>
                  </a:ext>
                </a:extLst>
              </a:tr>
            </a:tbl>
          </a:graphicData>
        </a:graphic>
      </p:graphicFrame>
      <p:graphicFrame>
        <p:nvGraphicFramePr>
          <p:cNvPr id="12" name="Таблица 11">
            <a:extLst>
              <a:ext uri="{FF2B5EF4-FFF2-40B4-BE49-F238E27FC236}">
                <a16:creationId xmlns:a16="http://schemas.microsoft.com/office/drawing/2014/main" id="{BFA0ACC0-4E05-410A-9D6C-0F2B5DAB397B}"/>
              </a:ext>
            </a:extLst>
          </p:cNvPr>
          <p:cNvGraphicFramePr>
            <a:graphicFrameLocks noGrp="1"/>
          </p:cNvGraphicFramePr>
          <p:nvPr>
            <p:extLst>
              <p:ext uri="{D42A27DB-BD31-4B8C-83A1-F6EECF244321}">
                <p14:modId xmlns:p14="http://schemas.microsoft.com/office/powerpoint/2010/main" val="2687390409"/>
              </p:ext>
            </p:extLst>
          </p:nvPr>
        </p:nvGraphicFramePr>
        <p:xfrm>
          <a:off x="1145263" y="4214535"/>
          <a:ext cx="10056138" cy="1066800"/>
        </p:xfrm>
        <a:graphic>
          <a:graphicData uri="http://schemas.openxmlformats.org/drawingml/2006/table">
            <a:tbl>
              <a:tblPr firstRow="1" firstCol="1" bandRow="1">
                <a:tableStyleId>{5C22544A-7EE6-4342-B048-85BDC9FD1C3A}</a:tableStyleId>
              </a:tblPr>
              <a:tblGrid>
                <a:gridCol w="3807737">
                  <a:extLst>
                    <a:ext uri="{9D8B030D-6E8A-4147-A177-3AD203B41FA5}">
                      <a16:colId xmlns:a16="http://schemas.microsoft.com/office/drawing/2014/main" val="1796403077"/>
                    </a:ext>
                  </a:extLst>
                </a:gridCol>
                <a:gridCol w="1707387">
                  <a:extLst>
                    <a:ext uri="{9D8B030D-6E8A-4147-A177-3AD203B41FA5}">
                      <a16:colId xmlns:a16="http://schemas.microsoft.com/office/drawing/2014/main" val="205894586"/>
                    </a:ext>
                  </a:extLst>
                </a:gridCol>
                <a:gridCol w="2387143">
                  <a:extLst>
                    <a:ext uri="{9D8B030D-6E8A-4147-A177-3AD203B41FA5}">
                      <a16:colId xmlns:a16="http://schemas.microsoft.com/office/drawing/2014/main" val="3599126381"/>
                    </a:ext>
                  </a:extLst>
                </a:gridCol>
                <a:gridCol w="2153871">
                  <a:extLst>
                    <a:ext uri="{9D8B030D-6E8A-4147-A177-3AD203B41FA5}">
                      <a16:colId xmlns:a16="http://schemas.microsoft.com/office/drawing/2014/main" val="4216101899"/>
                    </a:ext>
                  </a:extLst>
                </a:gridCol>
              </a:tblGrid>
              <a:tr h="0">
                <a:tc>
                  <a:txBody>
                    <a:bodyPr/>
                    <a:lstStyle/>
                    <a:p>
                      <a:pPr algn="ctr">
                        <a:spcAft>
                          <a:spcPts val="0"/>
                        </a:spcAft>
                      </a:pPr>
                      <a:r>
                        <a:rPr lang="ru-RU" sz="1400" dirty="0">
                          <a:effectLst/>
                        </a:rPr>
                        <a:t>Наименование показателя</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dirty="0">
                          <a:effectLst/>
                        </a:rPr>
                        <a:t> МУП ЕТС (2019 год) тыс. руб.</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dirty="0">
                          <a:effectLst/>
                        </a:rPr>
                        <a:t>ФИЛИАЛ ЕИС ООО ЦУП ЖКХ (2023 год) тыс. руб.</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a:effectLst/>
                        </a:rPr>
                        <a:t>в % (рост)</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509083018"/>
                  </a:ext>
                </a:extLst>
              </a:tr>
              <a:tr h="0">
                <a:tc>
                  <a:txBody>
                    <a:bodyPr/>
                    <a:lstStyle/>
                    <a:p>
                      <a:pPr algn="just">
                        <a:spcAft>
                          <a:spcPts val="0"/>
                        </a:spcAft>
                      </a:pPr>
                      <a:r>
                        <a:rPr lang="ru-RU" sz="1400" dirty="0">
                          <a:effectLst/>
                        </a:rPr>
                        <a:t>Общий ФОТ</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dirty="0">
                          <a:effectLst/>
                        </a:rPr>
                        <a:t>97 176, 1</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a:effectLst/>
                        </a:rPr>
                        <a:t>110 033, 9</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dirty="0">
                          <a:effectLst/>
                        </a:rPr>
                        <a:t>13,23</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19056313"/>
                  </a:ext>
                </a:extLst>
              </a:tr>
              <a:tr h="0">
                <a:tc>
                  <a:txBody>
                    <a:bodyPr/>
                    <a:lstStyle/>
                    <a:p>
                      <a:pPr algn="just">
                        <a:spcAft>
                          <a:spcPts val="0"/>
                        </a:spcAft>
                      </a:pPr>
                      <a:r>
                        <a:rPr lang="ru-RU" sz="1400" dirty="0">
                          <a:effectLst/>
                        </a:rPr>
                        <a:t>Численность</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a:effectLst/>
                        </a:rPr>
                        <a:t>406</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a:effectLst/>
                        </a:rPr>
                        <a:t>268</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dirty="0">
                          <a:effectLst/>
                        </a:rPr>
                        <a:t>-34</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64994717"/>
                  </a:ext>
                </a:extLst>
              </a:tr>
              <a:tr h="0">
                <a:tc>
                  <a:txBody>
                    <a:bodyPr/>
                    <a:lstStyle/>
                    <a:p>
                      <a:pPr algn="just">
                        <a:spcAft>
                          <a:spcPts val="0"/>
                        </a:spcAft>
                      </a:pPr>
                      <a:r>
                        <a:rPr lang="ru-RU" sz="1400">
                          <a:effectLst/>
                        </a:rPr>
                        <a:t>Средняя заработная плата на 1 чел.</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a:effectLst/>
                        </a:rPr>
                        <a:t>19 945,83</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a:effectLst/>
                        </a:rPr>
                        <a:t>34 214,53</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ru-RU" sz="1400" dirty="0">
                          <a:effectLst/>
                        </a:rPr>
                        <a:t>71,5</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00425892"/>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767079" y="758717"/>
            <a:ext cx="10657840" cy="5050742"/>
          </a:xfrm>
          <a:prstGeom prst="rect">
            <a:avLst/>
          </a:prstGeom>
        </p:spPr>
        <p:txBody>
          <a:bodyPr vert="horz" wrap="square" lIns="0" tIns="13335" rIns="0" bIns="0" rtlCol="0">
            <a:spAutoFit/>
          </a:bodyPr>
          <a:lstStyle/>
          <a:p>
            <a:pPr marL="12700" algn="just">
              <a:lnSpc>
                <a:spcPct val="100000"/>
              </a:lnSpc>
              <a:spcBef>
                <a:spcPts val="105"/>
              </a:spcBef>
            </a:pPr>
            <a:r>
              <a:rPr lang="ru-RU" dirty="0">
                <a:latin typeface="Times New Roman" panose="02020603050405020304"/>
                <a:cs typeface="Times New Roman" panose="02020603050405020304"/>
              </a:rPr>
              <a:t>	ООО «ЦУП ЖКХ»</a:t>
            </a:r>
            <a:r>
              <a:rPr dirty="0">
                <a:latin typeface="Times New Roman" panose="02020603050405020304"/>
                <a:cs typeface="Times New Roman" panose="02020603050405020304"/>
              </a:rPr>
              <a:t> </a:t>
            </a:r>
            <a:r>
              <a:rPr lang="ru-RU" dirty="0">
                <a:latin typeface="Times New Roman" panose="02020603050405020304"/>
                <a:cs typeface="Times New Roman" panose="02020603050405020304"/>
              </a:rPr>
              <a:t>осуществляет </a:t>
            </a:r>
            <a:r>
              <a:rPr dirty="0" err="1">
                <a:latin typeface="Times New Roman" panose="02020603050405020304"/>
                <a:cs typeface="Times New Roman" panose="02020603050405020304"/>
              </a:rPr>
              <a:t>производство</a:t>
            </a:r>
            <a:r>
              <a:rPr dirty="0">
                <a:latin typeface="Times New Roman" panose="02020603050405020304"/>
                <a:cs typeface="Times New Roman" panose="02020603050405020304"/>
              </a:rPr>
              <a:t>, распределение и </a:t>
            </a:r>
            <a:r>
              <a:rPr dirty="0" err="1">
                <a:latin typeface="Times New Roman" panose="02020603050405020304"/>
                <a:cs typeface="Times New Roman" panose="02020603050405020304"/>
              </a:rPr>
              <a:t>сбыт</a:t>
            </a:r>
            <a:r>
              <a:rPr dirty="0">
                <a:latin typeface="Times New Roman" panose="02020603050405020304"/>
                <a:cs typeface="Times New Roman" panose="02020603050405020304"/>
              </a:rPr>
              <a:t> </a:t>
            </a:r>
            <a:r>
              <a:rPr dirty="0" err="1">
                <a:latin typeface="Times New Roman" panose="02020603050405020304"/>
                <a:cs typeface="Times New Roman" panose="02020603050405020304"/>
              </a:rPr>
              <a:t>тепловой</a:t>
            </a:r>
            <a:r>
              <a:rPr lang="ru-RU" dirty="0">
                <a:latin typeface="Times New Roman" panose="02020603050405020304"/>
                <a:cs typeface="Times New Roman" panose="02020603050405020304"/>
              </a:rPr>
              <a:t> </a:t>
            </a:r>
            <a:r>
              <a:rPr dirty="0" err="1">
                <a:latin typeface="Times New Roman" panose="02020603050405020304"/>
                <a:cs typeface="Times New Roman" panose="02020603050405020304"/>
              </a:rPr>
              <a:t>энергии</a:t>
            </a:r>
            <a:r>
              <a:rPr lang="ru-RU" dirty="0">
                <a:latin typeface="Times New Roman" panose="02020603050405020304"/>
                <a:cs typeface="Times New Roman" panose="02020603050405020304"/>
              </a:rPr>
              <a:t> и теплоносителя </a:t>
            </a:r>
            <a:r>
              <a:rPr dirty="0">
                <a:latin typeface="Times New Roman" panose="02020603050405020304"/>
                <a:cs typeface="Times New Roman" panose="02020603050405020304"/>
              </a:rPr>
              <a:t>в </a:t>
            </a:r>
            <a:r>
              <a:rPr lang="ru-RU" dirty="0">
                <a:latin typeface="Times New Roman" panose="02020603050405020304"/>
                <a:cs typeface="Times New Roman" panose="02020603050405020304"/>
              </a:rPr>
              <a:t>городе Ейске </a:t>
            </a:r>
            <a:r>
              <a:rPr dirty="0">
                <a:latin typeface="Times New Roman" panose="02020603050405020304"/>
                <a:cs typeface="Times New Roman" panose="02020603050405020304"/>
              </a:rPr>
              <a:t>и 10</a:t>
            </a:r>
            <a:r>
              <a:rPr lang="ru-RU" dirty="0">
                <a:latin typeface="Times New Roman" panose="02020603050405020304"/>
                <a:cs typeface="Times New Roman" panose="02020603050405020304"/>
              </a:rPr>
              <a:t> </a:t>
            </a:r>
            <a:r>
              <a:rPr dirty="0">
                <a:latin typeface="Times New Roman" panose="02020603050405020304"/>
                <a:cs typeface="Times New Roman" panose="02020603050405020304"/>
              </a:rPr>
              <a:t>сельских поселениях Ейского района. </a:t>
            </a:r>
            <a:endParaRPr lang="ru-RU" dirty="0">
              <a:latin typeface="Times New Roman" panose="02020603050405020304"/>
              <a:cs typeface="Times New Roman" panose="02020603050405020304"/>
            </a:endParaRPr>
          </a:p>
          <a:p>
            <a:pPr marL="12700">
              <a:lnSpc>
                <a:spcPct val="100000"/>
              </a:lnSpc>
              <a:spcBef>
                <a:spcPts val="105"/>
              </a:spcBef>
            </a:pPr>
            <a:r>
              <a:rPr lang="ru-RU" sz="2000" b="1" dirty="0">
                <a:latin typeface="Times New Roman" panose="02020603050405020304"/>
                <a:cs typeface="Times New Roman" panose="02020603050405020304"/>
              </a:rPr>
              <a:t>Предприятие осуществляет эксплуатацию:</a:t>
            </a:r>
          </a:p>
          <a:p>
            <a:pPr marL="12700">
              <a:lnSpc>
                <a:spcPct val="100000"/>
              </a:lnSpc>
              <a:spcBef>
                <a:spcPts val="105"/>
              </a:spcBef>
            </a:pPr>
            <a:endParaRPr lang="ru-RU" sz="1600" dirty="0">
              <a:latin typeface="Times New Roman" panose="02020603050405020304"/>
              <a:cs typeface="Times New Roman" panose="02020603050405020304"/>
            </a:endParaRPr>
          </a:p>
          <a:p>
            <a:pPr marL="12700">
              <a:lnSpc>
                <a:spcPct val="100000"/>
              </a:lnSpc>
              <a:spcBef>
                <a:spcPts val="105"/>
              </a:spcBef>
            </a:pPr>
            <a:r>
              <a:rPr lang="ru-RU" sz="1600" b="1" dirty="0">
                <a:latin typeface="Times New Roman" panose="02020603050405020304"/>
                <a:cs typeface="Times New Roman" panose="02020603050405020304"/>
              </a:rPr>
              <a:t>Теплоисточники</a:t>
            </a:r>
            <a:r>
              <a:rPr sz="1600" b="1" dirty="0">
                <a:latin typeface="Times New Roman" panose="02020603050405020304"/>
                <a:cs typeface="Times New Roman" panose="02020603050405020304"/>
              </a:rPr>
              <a:t> </a:t>
            </a:r>
            <a:r>
              <a:rPr lang="ru-RU" sz="1600" b="1" dirty="0">
                <a:latin typeface="Times New Roman" panose="02020603050405020304"/>
                <a:cs typeface="Times New Roman" panose="02020603050405020304"/>
              </a:rPr>
              <a:t>							</a:t>
            </a:r>
            <a:r>
              <a:rPr sz="1600" b="1" dirty="0">
                <a:latin typeface="Times New Roman" panose="02020603050405020304"/>
                <a:cs typeface="Times New Roman" panose="02020603050405020304"/>
              </a:rPr>
              <a:t> </a:t>
            </a:r>
            <a:r>
              <a:rPr lang="ru-RU" sz="1600" b="1" dirty="0">
                <a:latin typeface="Times New Roman" panose="02020603050405020304"/>
                <a:cs typeface="Times New Roman" panose="02020603050405020304"/>
              </a:rPr>
              <a:t> </a:t>
            </a:r>
            <a:r>
              <a:rPr sz="1600" b="1" dirty="0">
                <a:latin typeface="Times New Roman" panose="02020603050405020304"/>
                <a:cs typeface="Times New Roman" panose="02020603050405020304"/>
              </a:rPr>
              <a:t>85 </a:t>
            </a:r>
            <a:r>
              <a:rPr lang="ru-RU" sz="1600" b="1" dirty="0">
                <a:latin typeface="Times New Roman" panose="02020603050405020304"/>
                <a:cs typeface="Times New Roman" panose="02020603050405020304"/>
              </a:rPr>
              <a:t>котельных</a:t>
            </a:r>
            <a:r>
              <a:rPr sz="1600" b="1" dirty="0">
                <a:latin typeface="Times New Roman" panose="02020603050405020304"/>
                <a:cs typeface="Times New Roman" panose="02020603050405020304"/>
              </a:rPr>
              <a:t>,</a:t>
            </a:r>
            <a:endParaRPr lang="ru-RU" sz="1600" b="1" dirty="0">
              <a:latin typeface="Times New Roman" panose="02020603050405020304"/>
              <a:cs typeface="Times New Roman" panose="02020603050405020304"/>
            </a:endParaRPr>
          </a:p>
          <a:p>
            <a:pPr marL="12700">
              <a:lnSpc>
                <a:spcPct val="100000"/>
              </a:lnSpc>
              <a:spcBef>
                <a:spcPts val="105"/>
              </a:spcBef>
            </a:pPr>
            <a:r>
              <a:rPr lang="ru-RU" sz="1600" dirty="0">
                <a:latin typeface="Times New Roman" panose="02020603050405020304"/>
                <a:cs typeface="Times New Roman" panose="02020603050405020304"/>
              </a:rPr>
              <a:t>в том числе:</a:t>
            </a:r>
          </a:p>
          <a:p>
            <a:pPr marL="12700">
              <a:lnSpc>
                <a:spcPct val="100000"/>
              </a:lnSpc>
              <a:spcBef>
                <a:spcPts val="105"/>
              </a:spcBef>
            </a:pPr>
            <a:r>
              <a:rPr lang="ru-RU" sz="1600" dirty="0">
                <a:latin typeface="Times New Roman" panose="02020603050405020304"/>
                <a:cs typeface="Times New Roman" panose="02020603050405020304"/>
              </a:rPr>
              <a:t>На природном газе							82 котельные,</a:t>
            </a:r>
          </a:p>
          <a:p>
            <a:pPr marL="12700">
              <a:lnSpc>
                <a:spcPct val="100000"/>
              </a:lnSpc>
              <a:spcBef>
                <a:spcPts val="105"/>
              </a:spcBef>
            </a:pPr>
            <a:r>
              <a:rPr lang="ru-RU" sz="1600" dirty="0">
                <a:latin typeface="Times New Roman" panose="02020603050405020304"/>
                <a:cs typeface="Times New Roman" panose="02020603050405020304"/>
              </a:rPr>
              <a:t>На жидком топливе							1 котельная,</a:t>
            </a:r>
          </a:p>
          <a:p>
            <a:pPr marL="12700">
              <a:lnSpc>
                <a:spcPct val="100000"/>
              </a:lnSpc>
              <a:spcBef>
                <a:spcPts val="105"/>
              </a:spcBef>
            </a:pPr>
            <a:r>
              <a:rPr lang="ru-RU" sz="1600" dirty="0">
                <a:latin typeface="Times New Roman" panose="02020603050405020304"/>
                <a:cs typeface="Times New Roman" panose="02020603050405020304"/>
              </a:rPr>
              <a:t>На </a:t>
            </a:r>
            <a:r>
              <a:rPr lang="ru-RU" sz="1600" dirty="0" err="1">
                <a:latin typeface="Times New Roman" panose="02020603050405020304"/>
                <a:cs typeface="Times New Roman" panose="02020603050405020304"/>
              </a:rPr>
              <a:t>электронагреве</a:t>
            </a:r>
            <a:r>
              <a:rPr lang="ru-RU" sz="1600" dirty="0">
                <a:latin typeface="Times New Roman" panose="02020603050405020304"/>
                <a:cs typeface="Times New Roman" panose="02020603050405020304"/>
              </a:rPr>
              <a:t>							2 котельные.</a:t>
            </a:r>
          </a:p>
          <a:p>
            <a:pPr marL="12700">
              <a:lnSpc>
                <a:spcPct val="100000"/>
              </a:lnSpc>
              <a:spcBef>
                <a:spcPts val="105"/>
              </a:spcBef>
            </a:pPr>
            <a:r>
              <a:rPr lang="ru-RU" sz="1600" b="1" dirty="0">
                <a:latin typeface="Times New Roman" panose="02020603050405020304"/>
                <a:cs typeface="Times New Roman" panose="02020603050405020304"/>
              </a:rPr>
              <a:t>Ц</a:t>
            </a:r>
            <a:r>
              <a:rPr sz="1600" b="1" dirty="0" err="1">
                <a:latin typeface="Times New Roman" panose="02020603050405020304"/>
                <a:cs typeface="Times New Roman" panose="02020603050405020304"/>
              </a:rPr>
              <a:t>ентральны</a:t>
            </a:r>
            <a:r>
              <a:rPr lang="ru-RU" sz="1600" b="1" dirty="0">
                <a:latin typeface="Times New Roman" panose="02020603050405020304"/>
                <a:cs typeface="Times New Roman" panose="02020603050405020304"/>
              </a:rPr>
              <a:t>е</a:t>
            </a:r>
            <a:r>
              <a:rPr sz="1600" b="1" dirty="0">
                <a:latin typeface="Times New Roman" panose="02020603050405020304"/>
                <a:cs typeface="Times New Roman" panose="02020603050405020304"/>
              </a:rPr>
              <a:t> </a:t>
            </a:r>
            <a:r>
              <a:rPr sz="1600" b="1" dirty="0" err="1">
                <a:latin typeface="Times New Roman" panose="02020603050405020304"/>
                <a:cs typeface="Times New Roman" panose="02020603050405020304"/>
              </a:rPr>
              <a:t>тепловы</a:t>
            </a:r>
            <a:r>
              <a:rPr lang="ru-RU" sz="1600" b="1" dirty="0">
                <a:latin typeface="Times New Roman" panose="02020603050405020304"/>
                <a:cs typeface="Times New Roman" panose="02020603050405020304"/>
              </a:rPr>
              <a:t>е</a:t>
            </a:r>
            <a:r>
              <a:rPr sz="1600" b="1" dirty="0">
                <a:latin typeface="Times New Roman" panose="02020603050405020304"/>
                <a:cs typeface="Times New Roman" panose="02020603050405020304"/>
              </a:rPr>
              <a:t> </a:t>
            </a:r>
            <a:r>
              <a:rPr sz="1600" b="1" dirty="0" err="1">
                <a:latin typeface="Times New Roman" panose="02020603050405020304"/>
                <a:cs typeface="Times New Roman" panose="02020603050405020304"/>
              </a:rPr>
              <a:t>пункт</a:t>
            </a:r>
            <a:r>
              <a:rPr lang="ru-RU" sz="1600" b="1" dirty="0">
                <a:latin typeface="Times New Roman" panose="02020603050405020304"/>
                <a:cs typeface="Times New Roman" panose="02020603050405020304"/>
              </a:rPr>
              <a:t>ы					    4 </a:t>
            </a:r>
            <a:r>
              <a:rPr lang="ru-RU" sz="1600" b="1" dirty="0" err="1">
                <a:latin typeface="Times New Roman" panose="02020603050405020304"/>
                <a:cs typeface="Times New Roman" panose="02020603050405020304"/>
              </a:rPr>
              <a:t>ед</a:t>
            </a:r>
            <a:r>
              <a:rPr lang="ru-RU" sz="1600" b="1" dirty="0">
                <a:latin typeface="Times New Roman" panose="02020603050405020304"/>
                <a:cs typeface="Times New Roman" panose="02020603050405020304"/>
              </a:rPr>
              <a:t>,,</a:t>
            </a:r>
          </a:p>
          <a:p>
            <a:pPr marL="12700">
              <a:lnSpc>
                <a:spcPct val="100000"/>
              </a:lnSpc>
              <a:spcBef>
                <a:spcPts val="105"/>
              </a:spcBef>
            </a:pPr>
            <a:r>
              <a:rPr lang="ru-RU" sz="1600" b="1" dirty="0">
                <a:latin typeface="Times New Roman" panose="02020603050405020304"/>
                <a:cs typeface="Times New Roman" panose="02020603050405020304"/>
              </a:rPr>
              <a:t>С</a:t>
            </a:r>
            <a:r>
              <a:rPr sz="1600" b="1" dirty="0" err="1">
                <a:latin typeface="Times New Roman" panose="02020603050405020304"/>
                <a:cs typeface="Times New Roman" panose="02020603050405020304"/>
              </a:rPr>
              <a:t>ет</a:t>
            </a:r>
            <a:r>
              <a:rPr lang="ru-RU" sz="1600" b="1" dirty="0">
                <a:latin typeface="Times New Roman" panose="02020603050405020304"/>
                <a:cs typeface="Times New Roman" panose="02020603050405020304"/>
              </a:rPr>
              <a:t>и</a:t>
            </a:r>
            <a:r>
              <a:rPr sz="1600" b="1" dirty="0">
                <a:latin typeface="Times New Roman" panose="02020603050405020304"/>
                <a:cs typeface="Times New Roman" panose="02020603050405020304"/>
              </a:rPr>
              <a:t> </a:t>
            </a:r>
            <a:r>
              <a:rPr sz="1600" b="1" dirty="0" err="1">
                <a:latin typeface="Times New Roman" panose="02020603050405020304"/>
                <a:cs typeface="Times New Roman" panose="02020603050405020304"/>
              </a:rPr>
              <a:t>отопления</a:t>
            </a:r>
            <a:r>
              <a:rPr sz="1600" b="1" dirty="0">
                <a:latin typeface="Times New Roman" panose="02020603050405020304"/>
                <a:cs typeface="Times New Roman" panose="02020603050405020304"/>
              </a:rPr>
              <a:t> и </a:t>
            </a:r>
            <a:r>
              <a:rPr sz="1600" b="1" dirty="0" err="1">
                <a:latin typeface="Times New Roman" panose="02020603050405020304"/>
                <a:cs typeface="Times New Roman" panose="02020603050405020304"/>
              </a:rPr>
              <a:t>горячего</a:t>
            </a:r>
            <a:r>
              <a:rPr sz="1600" b="1" dirty="0">
                <a:latin typeface="Times New Roman" panose="02020603050405020304"/>
                <a:cs typeface="Times New Roman" panose="02020603050405020304"/>
              </a:rPr>
              <a:t> </a:t>
            </a:r>
            <a:r>
              <a:rPr sz="1600" b="1" dirty="0" err="1">
                <a:latin typeface="Times New Roman" panose="02020603050405020304"/>
                <a:cs typeface="Times New Roman" panose="02020603050405020304"/>
              </a:rPr>
              <a:t>водоснабжения</a:t>
            </a:r>
            <a:r>
              <a:rPr sz="1600" b="1" dirty="0">
                <a:latin typeface="Times New Roman" panose="02020603050405020304"/>
                <a:cs typeface="Times New Roman" panose="02020603050405020304"/>
              </a:rPr>
              <a:t>, </a:t>
            </a:r>
            <a:r>
              <a:rPr lang="ru-RU" sz="1600" b="1" dirty="0">
                <a:latin typeface="Times New Roman" panose="02020603050405020304"/>
                <a:cs typeface="Times New Roman" panose="02020603050405020304"/>
              </a:rPr>
              <a:t>				190,7 км.,</a:t>
            </a:r>
          </a:p>
          <a:p>
            <a:pPr marL="12700" algn="ctr">
              <a:lnSpc>
                <a:spcPct val="100000"/>
              </a:lnSpc>
              <a:spcBef>
                <a:spcPts val="105"/>
              </a:spcBef>
            </a:pPr>
            <a:endParaRPr lang="ru-RU" sz="2000" b="1" dirty="0">
              <a:latin typeface="Times New Roman" panose="02020603050405020304"/>
              <a:cs typeface="Times New Roman" panose="02020603050405020304"/>
            </a:endParaRPr>
          </a:p>
          <a:p>
            <a:pPr marL="12700" algn="ctr">
              <a:lnSpc>
                <a:spcPct val="100000"/>
              </a:lnSpc>
              <a:spcBef>
                <a:spcPts val="105"/>
              </a:spcBef>
            </a:pPr>
            <a:r>
              <a:rPr lang="ru-RU" sz="2000" b="1" dirty="0">
                <a:latin typeface="Times New Roman" panose="02020603050405020304"/>
                <a:cs typeface="Times New Roman" panose="02020603050405020304"/>
              </a:rPr>
              <a:t>Износ основных фондов</a:t>
            </a:r>
          </a:p>
          <a:p>
            <a:pPr marL="12700" algn="l">
              <a:lnSpc>
                <a:spcPct val="100000"/>
              </a:lnSpc>
              <a:spcBef>
                <a:spcPts val="105"/>
              </a:spcBef>
            </a:pPr>
            <a:r>
              <a:rPr lang="ru-RU" dirty="0">
                <a:latin typeface="Times New Roman" panose="02020603050405020304"/>
                <a:cs typeface="Times New Roman" panose="02020603050405020304"/>
              </a:rPr>
              <a:t>Котельные и ЦТП 								63%</a:t>
            </a:r>
          </a:p>
          <a:p>
            <a:pPr marL="12700" algn="l">
              <a:lnSpc>
                <a:spcPct val="100000"/>
              </a:lnSpc>
              <a:spcBef>
                <a:spcPts val="105"/>
              </a:spcBef>
            </a:pPr>
            <a:r>
              <a:rPr lang="ru-RU" dirty="0">
                <a:latin typeface="Times New Roman" panose="02020603050405020304"/>
                <a:cs typeface="Times New Roman" panose="02020603050405020304"/>
              </a:rPr>
              <a:t>Тепловые сети 								85%</a:t>
            </a:r>
          </a:p>
          <a:p>
            <a:pPr marL="12700" algn="l">
              <a:lnSpc>
                <a:spcPct val="100000"/>
              </a:lnSpc>
              <a:spcBef>
                <a:spcPts val="105"/>
              </a:spcBef>
            </a:pPr>
            <a:endParaRPr lang="ru-RU" dirty="0">
              <a:latin typeface="Times New Roman" panose="02020603050405020304"/>
              <a:cs typeface="Times New Roman" panose="02020603050405020304"/>
            </a:endParaRPr>
          </a:p>
          <a:p>
            <a:pPr marL="12700" algn="l">
              <a:lnSpc>
                <a:spcPct val="100000"/>
              </a:lnSpc>
              <a:spcBef>
                <a:spcPts val="105"/>
              </a:spcBef>
            </a:pPr>
            <a:endParaRPr lang="ru-RU" dirty="0">
              <a:latin typeface="Times New Roman" panose="02020603050405020304"/>
              <a:cs typeface="Times New Roman" panose="02020603050405020304"/>
            </a:endParaRPr>
          </a:p>
          <a:p>
            <a:pPr marL="12700" algn="l">
              <a:lnSpc>
                <a:spcPct val="100000"/>
              </a:lnSpc>
              <a:spcBef>
                <a:spcPts val="105"/>
              </a:spcBef>
            </a:pPr>
            <a:r>
              <a:rPr lang="ru-RU" b="1" dirty="0">
                <a:latin typeface="Times New Roman" panose="02020603050405020304"/>
                <a:cs typeface="Times New Roman" panose="02020603050405020304"/>
              </a:rPr>
              <a:t>Среднесписочная численность предприятия составляет 268 штатных единиц.</a:t>
            </a:r>
          </a:p>
        </p:txBody>
      </p:sp>
      <p:sp>
        <p:nvSpPr>
          <p:cNvPr id="6" name="Заголовок 5"/>
          <p:cNvSpPr>
            <a:spLocks noGrp="1"/>
          </p:cNvSpPr>
          <p:nvPr>
            <p:ph type="title"/>
          </p:nvPr>
        </p:nvSpPr>
        <p:spPr>
          <a:xfrm>
            <a:off x="916939" y="306070"/>
            <a:ext cx="10358120" cy="369332"/>
          </a:xfrm>
        </p:spPr>
        <p:txBody>
          <a:bodyPr/>
          <a:lstStyle/>
          <a:p>
            <a:pPr algn="ctr"/>
            <a:r>
              <a:rPr lang="ru-RU" altLang="en-US" sz="2400" dirty="0"/>
              <a:t>Производственные мощности</a:t>
            </a:r>
          </a:p>
        </p:txBody>
      </p:sp>
      <p:sp>
        <p:nvSpPr>
          <p:cNvPr id="3" name="Номер слайда 2"/>
          <p:cNvSpPr>
            <a:spLocks noGrp="1"/>
          </p:cNvSpPr>
          <p:nvPr>
            <p:ph type="sldNum" sz="quarter" idx="7"/>
          </p:nvPr>
        </p:nvSpPr>
        <p:spPr/>
        <p:txBody>
          <a:bodyPr/>
          <a:lstStyle/>
          <a:p>
            <a:pPr marL="25400">
              <a:lnSpc>
                <a:spcPts val="2285"/>
              </a:lnSpc>
            </a:pPr>
            <a:fld id="{81D60167-4931-47E6-BA6A-407CBD079E47}" type="slidenum">
              <a:rPr lang="ru-RU" smtClean="0"/>
              <a:t>2</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93944"/>
            <a:ext cx="10358120" cy="478657"/>
          </a:xfrm>
          <a:prstGeom prst="rect">
            <a:avLst/>
          </a:prstGeom>
        </p:spPr>
        <p:txBody>
          <a:bodyPr vert="horz" wrap="square" lIns="0" tIns="88265" rIns="0" bIns="0" rtlCol="0">
            <a:spAutoFit/>
          </a:bodyPr>
          <a:lstStyle/>
          <a:p>
            <a:pPr marL="12700" marR="5080" algn="ctr">
              <a:lnSpc>
                <a:spcPts val="3260"/>
              </a:lnSpc>
              <a:spcBef>
                <a:spcPts val="695"/>
              </a:spcBef>
            </a:pPr>
            <a:r>
              <a:rPr lang="ru-RU" sz="2400" spc="-35" dirty="0">
                <a:sym typeface="+mn-ea"/>
              </a:rPr>
              <a:t>Подготовка к отопительному сезону 2023-2024. </a:t>
            </a:r>
            <a:endParaRPr lang="ru-RU" sz="2400" spc="-45" dirty="0"/>
          </a:p>
        </p:txBody>
      </p:sp>
      <p:sp>
        <p:nvSpPr>
          <p:cNvPr id="6" name="Номер слайда 5"/>
          <p:cNvSpPr>
            <a:spLocks noGrp="1"/>
          </p:cNvSpPr>
          <p:nvPr>
            <p:ph type="sldNum" sz="quarter" idx="7"/>
          </p:nvPr>
        </p:nvSpPr>
        <p:spPr>
          <a:xfrm>
            <a:off x="10968990" y="6497498"/>
            <a:ext cx="461010" cy="307340"/>
          </a:xfrm>
        </p:spPr>
        <p:txBody>
          <a:bodyPr/>
          <a:lstStyle/>
          <a:p>
            <a:pPr marL="25400">
              <a:lnSpc>
                <a:spcPts val="2285"/>
              </a:lnSpc>
            </a:pPr>
            <a:fld id="{81D60167-4931-47E6-BA6A-407CBD079E47}" type="slidenum">
              <a:rPr lang="ru-RU" smtClean="0"/>
              <a:t>3</a:t>
            </a:fld>
            <a:endParaRPr lang="ru-RU" dirty="0"/>
          </a:p>
        </p:txBody>
      </p:sp>
      <p:sp>
        <p:nvSpPr>
          <p:cNvPr id="7" name="object 2"/>
          <p:cNvSpPr txBox="1"/>
          <p:nvPr/>
        </p:nvSpPr>
        <p:spPr>
          <a:xfrm>
            <a:off x="1071881" y="882409"/>
            <a:ext cx="10358119" cy="5234125"/>
          </a:xfrm>
          <a:prstGeom prst="rect">
            <a:avLst/>
          </a:prstGeom>
        </p:spPr>
        <p:txBody>
          <a:bodyPr vert="horz" wrap="square" lIns="0" tIns="88265" rIns="0" bIns="0" rtlCol="0">
            <a:spAutoFit/>
          </a:bodyPr>
          <a:lstStyle>
            <a:lvl1pPr>
              <a:defRPr sz="3200" b="1" i="0">
                <a:solidFill>
                  <a:srgbClr val="404040"/>
                </a:solidFill>
                <a:latin typeface="Times New Roman" panose="02020603050405020304"/>
                <a:ea typeface="+mj-ea"/>
                <a:cs typeface="Times New Roman" panose="02020603050405020304"/>
              </a:defRPr>
            </a:lvl1pPr>
          </a:lstStyle>
          <a:p>
            <a:pPr marL="12700" marR="5080" algn="just">
              <a:spcBef>
                <a:spcPts val="695"/>
              </a:spcBef>
            </a:pPr>
            <a:r>
              <a:rPr lang="ru-RU" sz="1800" kern="0" spc="-35" dirty="0">
                <a:sym typeface="+mn-ea"/>
              </a:rPr>
              <a:t>	В рамках подготовки к отопительному сезону было выполнено:</a:t>
            </a:r>
          </a:p>
          <a:p>
            <a:pPr marL="298450" indent="-285750" algn="just">
              <a:lnSpc>
                <a:spcPct val="100000"/>
              </a:lnSpc>
              <a:spcBef>
                <a:spcPts val="695"/>
              </a:spcBef>
              <a:buClr>
                <a:srgbClr val="404040"/>
              </a:buClr>
              <a:buFont typeface="Wingdings" panose="05000000000000000000" pitchFamily="2" charset="2"/>
              <a:buChar char=""/>
            </a:pPr>
            <a:r>
              <a:rPr lang="ru-RU" sz="1800" b="0" spc="-35" dirty="0"/>
              <a:t>Ремонт и гидравлические испытания тепловых сетей - 190,7 км.;</a:t>
            </a:r>
            <a:endParaRPr lang="ru-RU" sz="1800" b="0" spc="-1" dirty="0">
              <a:latin typeface="Arial" panose="020B0604020202020204"/>
            </a:endParaRPr>
          </a:p>
          <a:p>
            <a:pPr marL="298450" indent="-285750" algn="just">
              <a:lnSpc>
                <a:spcPct val="100000"/>
              </a:lnSpc>
              <a:spcBef>
                <a:spcPts val="695"/>
              </a:spcBef>
              <a:buClr>
                <a:srgbClr val="404040"/>
              </a:buClr>
              <a:buFont typeface="Wingdings" panose="05000000000000000000" pitchFamily="2" charset="2"/>
              <a:buChar char=""/>
            </a:pPr>
            <a:r>
              <a:rPr lang="ru-RU" sz="1800" b="0" spc="-35" dirty="0"/>
              <a:t>Замена ветхих участков тепловых сетей - 2500 м.;</a:t>
            </a:r>
            <a:endParaRPr lang="ru-RU" sz="1800" b="0" spc="-1" dirty="0">
              <a:latin typeface="Arial" panose="020B0604020202020204"/>
            </a:endParaRPr>
          </a:p>
          <a:p>
            <a:pPr marL="298450" indent="-285750" algn="just">
              <a:lnSpc>
                <a:spcPct val="100000"/>
              </a:lnSpc>
              <a:spcBef>
                <a:spcPts val="695"/>
              </a:spcBef>
              <a:buClr>
                <a:srgbClr val="404040"/>
              </a:buClr>
              <a:buFont typeface="Wingdings" panose="05000000000000000000" pitchFamily="2" charset="2"/>
              <a:buChar char=""/>
            </a:pPr>
            <a:r>
              <a:rPr lang="ru-RU" sz="1800" b="0" spc="-35" dirty="0"/>
              <a:t>Ремонт изоляции тепловых сетей  - 440м.;</a:t>
            </a:r>
            <a:endParaRPr lang="ru-RU" sz="1800" b="0" spc="-1" dirty="0">
              <a:latin typeface="Arial" panose="020B0604020202020204"/>
            </a:endParaRPr>
          </a:p>
          <a:p>
            <a:pPr marL="298450" indent="-285750" algn="just">
              <a:lnSpc>
                <a:spcPct val="100000"/>
              </a:lnSpc>
              <a:spcBef>
                <a:spcPts val="695"/>
              </a:spcBef>
              <a:buClr>
                <a:srgbClr val="404040"/>
              </a:buClr>
              <a:buFont typeface="Wingdings" panose="05000000000000000000" pitchFamily="2" charset="2"/>
              <a:buChar char=""/>
            </a:pPr>
            <a:r>
              <a:rPr lang="ru-RU" sz="1800" b="0" spc="-35" dirty="0"/>
              <a:t>Ремонт кровель котельных – 2шт.;</a:t>
            </a:r>
            <a:endParaRPr lang="ru-RU" sz="1800" b="0" spc="-1" dirty="0">
              <a:latin typeface="Arial" panose="020B0604020202020204"/>
            </a:endParaRPr>
          </a:p>
          <a:p>
            <a:pPr marL="298450" indent="-285750" algn="just">
              <a:lnSpc>
                <a:spcPct val="100000"/>
              </a:lnSpc>
              <a:spcBef>
                <a:spcPts val="695"/>
              </a:spcBef>
              <a:buClr>
                <a:srgbClr val="404040"/>
              </a:buClr>
              <a:buFont typeface="Wingdings" panose="05000000000000000000" pitchFamily="2" charset="2"/>
              <a:buChar char=""/>
            </a:pPr>
            <a:r>
              <a:rPr lang="ru-RU" sz="1800" b="0" spc="-35" dirty="0"/>
              <a:t>Установка пластинчатого теплообменника в котельной Кирпичная 11/1ж.;</a:t>
            </a:r>
            <a:endParaRPr lang="ru-RU" sz="1800" b="0" spc="-1" dirty="0">
              <a:latin typeface="Arial" panose="020B0604020202020204"/>
            </a:endParaRPr>
          </a:p>
          <a:p>
            <a:pPr marL="298450" indent="-285750" algn="just">
              <a:lnSpc>
                <a:spcPct val="100000"/>
              </a:lnSpc>
              <a:spcBef>
                <a:spcPts val="695"/>
              </a:spcBef>
              <a:buClr>
                <a:srgbClr val="404040"/>
              </a:buClr>
              <a:buFont typeface="Wingdings" panose="05000000000000000000" pitchFamily="2" charset="2"/>
              <a:buChar char=""/>
            </a:pPr>
            <a:r>
              <a:rPr lang="ru-RU" sz="1800" b="0" spc="-35" dirty="0"/>
              <a:t>Установка новых насосов на котельных – Калинина 281/2, №3 п. Степной, Красная 74/2,</a:t>
            </a:r>
          </a:p>
          <a:p>
            <a:pPr marL="12700" algn="just">
              <a:lnSpc>
                <a:spcPct val="100000"/>
              </a:lnSpc>
              <a:spcBef>
                <a:spcPts val="695"/>
              </a:spcBef>
              <a:buClr>
                <a:srgbClr val="404040"/>
              </a:buClr>
            </a:pPr>
            <a:r>
              <a:rPr lang="ru-RU" sz="1800" b="0" spc="-35" dirty="0"/>
              <a:t>     №16 </a:t>
            </a:r>
            <a:r>
              <a:rPr lang="ru-RU" sz="1800" b="0" spc="-35" dirty="0" err="1"/>
              <a:t>ст-ца</a:t>
            </a:r>
            <a:r>
              <a:rPr lang="ru-RU" sz="1800" b="0" spc="-35" dirty="0"/>
              <a:t> Камышеватская;</a:t>
            </a:r>
            <a:endParaRPr lang="ru-RU" sz="1800" b="0" spc="-1" dirty="0">
              <a:latin typeface="Arial" panose="020B0604020202020204"/>
            </a:endParaRPr>
          </a:p>
          <a:p>
            <a:pPr marL="298450" indent="-285750" algn="just">
              <a:lnSpc>
                <a:spcPct val="100000"/>
              </a:lnSpc>
              <a:spcBef>
                <a:spcPts val="695"/>
              </a:spcBef>
              <a:buClr>
                <a:srgbClr val="404040"/>
              </a:buClr>
              <a:buFont typeface="Wingdings" panose="05000000000000000000" pitchFamily="2" charset="2"/>
              <a:buChar char=""/>
            </a:pPr>
            <a:r>
              <a:rPr lang="ru-RU" sz="1800" b="0" spc="-35" dirty="0"/>
              <a:t>Завершены работы по газификации котельной №13 </a:t>
            </a:r>
            <a:r>
              <a:rPr lang="ru-RU" sz="1800" b="0" spc="-35" dirty="0" err="1"/>
              <a:t>ст-ца</a:t>
            </a:r>
            <a:r>
              <a:rPr lang="ru-RU" sz="1800" b="0" spc="-35" dirty="0"/>
              <a:t> Должанская;</a:t>
            </a:r>
            <a:endParaRPr lang="ru-RU" sz="1800" b="0" spc="-1" dirty="0">
              <a:latin typeface="Arial" panose="020B0604020202020204"/>
            </a:endParaRPr>
          </a:p>
          <a:p>
            <a:pPr marL="298450" indent="-285750" algn="just">
              <a:lnSpc>
                <a:spcPct val="100000"/>
              </a:lnSpc>
              <a:spcBef>
                <a:spcPts val="695"/>
              </a:spcBef>
              <a:buClr>
                <a:srgbClr val="404040"/>
              </a:buClr>
              <a:buFont typeface="Wingdings" panose="05000000000000000000" pitchFamily="2" charset="2"/>
              <a:buChar char=""/>
            </a:pPr>
            <a:r>
              <a:rPr lang="ru-RU" sz="1800" b="0" spc="-35" dirty="0"/>
              <a:t>Экспертизы промышленной безопасности: котлов и экономайзеров - 7шт.; паропроводов – 2шт.; дымовых труб - 7шт., автоматики безопасности и внутреннего газового оборудования - 1шт., зданий котельных – 6шт.; газорегуляторных пунктов – 5шт.</a:t>
            </a:r>
            <a:endParaRPr lang="ru-RU" sz="1800" b="0" spc="-1" dirty="0">
              <a:latin typeface="Arial" panose="020B0604020202020204"/>
            </a:endParaRPr>
          </a:p>
          <a:p>
            <a:pPr marL="12700" algn="just">
              <a:lnSpc>
                <a:spcPct val="100000"/>
              </a:lnSpc>
              <a:spcBef>
                <a:spcPts val="695"/>
              </a:spcBef>
              <a:buNone/>
            </a:pPr>
            <a:r>
              <a:rPr lang="ru-RU" sz="2000" b="0" spc="-35" dirty="0"/>
              <a:t>	</a:t>
            </a:r>
            <a:r>
              <a:rPr lang="ru-RU" sz="2000" spc="-35" dirty="0"/>
              <a:t>Плановый объем ремонтных работ полностью произведен. Общая стоимость ремонтных работ составляет более 14 млн. рублей, в то время как только 8 млн. рублей из них компенсируется в тарифах текущего года.</a:t>
            </a:r>
            <a:endParaRPr lang="ru-RU" sz="2000" b="0" spc="-1" dirty="0">
              <a:latin typeface="Arial" panose="020B0604020202020204"/>
            </a:endParaRPr>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93944"/>
            <a:ext cx="10358120" cy="478657"/>
          </a:xfrm>
          <a:prstGeom prst="rect">
            <a:avLst/>
          </a:prstGeom>
        </p:spPr>
        <p:txBody>
          <a:bodyPr vert="horz" wrap="square" lIns="0" tIns="88265" rIns="0" bIns="0" rtlCol="0">
            <a:spAutoFit/>
          </a:bodyPr>
          <a:lstStyle/>
          <a:p>
            <a:pPr marL="12700" marR="5080" algn="ctr">
              <a:lnSpc>
                <a:spcPts val="3260"/>
              </a:lnSpc>
              <a:spcBef>
                <a:spcPts val="695"/>
              </a:spcBef>
            </a:pPr>
            <a:r>
              <a:rPr lang="ru-RU" sz="2400" spc="-35" dirty="0">
                <a:sym typeface="+mn-ea"/>
              </a:rPr>
              <a:t>Финансирование ремонтной деятельности. </a:t>
            </a:r>
            <a:endParaRPr lang="ru-RU" sz="2400" spc="-45" dirty="0"/>
          </a:p>
        </p:txBody>
      </p:sp>
      <p:sp>
        <p:nvSpPr>
          <p:cNvPr id="6" name="Номер слайда 5"/>
          <p:cNvSpPr>
            <a:spLocks noGrp="1"/>
          </p:cNvSpPr>
          <p:nvPr>
            <p:ph type="sldNum" sz="quarter" idx="7"/>
          </p:nvPr>
        </p:nvSpPr>
        <p:spPr>
          <a:xfrm>
            <a:off x="10968990" y="6497498"/>
            <a:ext cx="461010" cy="307340"/>
          </a:xfrm>
        </p:spPr>
        <p:txBody>
          <a:bodyPr/>
          <a:lstStyle/>
          <a:p>
            <a:pPr marL="25400">
              <a:lnSpc>
                <a:spcPts val="2285"/>
              </a:lnSpc>
            </a:pPr>
            <a:fld id="{81D60167-4931-47E6-BA6A-407CBD079E47}" type="slidenum">
              <a:rPr lang="ru-RU" smtClean="0"/>
              <a:t>4</a:t>
            </a:fld>
            <a:endParaRPr lang="ru-RU" dirty="0"/>
          </a:p>
        </p:txBody>
      </p:sp>
      <p:sp>
        <p:nvSpPr>
          <p:cNvPr id="7" name="object 2"/>
          <p:cNvSpPr txBox="1"/>
          <p:nvPr/>
        </p:nvSpPr>
        <p:spPr>
          <a:xfrm>
            <a:off x="916940" y="1066800"/>
            <a:ext cx="10358119" cy="1286891"/>
          </a:xfrm>
          <a:prstGeom prst="rect">
            <a:avLst/>
          </a:prstGeom>
        </p:spPr>
        <p:txBody>
          <a:bodyPr vert="horz" wrap="square" lIns="0" tIns="88265" rIns="0" bIns="0" rtlCol="0">
            <a:spAutoFit/>
          </a:bodyPr>
          <a:lstStyle>
            <a:lvl1pPr>
              <a:defRPr sz="3200" b="1" i="0">
                <a:solidFill>
                  <a:srgbClr val="404040"/>
                </a:solidFill>
                <a:latin typeface="Times New Roman" panose="02020603050405020304"/>
                <a:ea typeface="+mj-ea"/>
                <a:cs typeface="Times New Roman" panose="02020603050405020304"/>
              </a:defRPr>
            </a:lvl1pPr>
          </a:lstStyle>
          <a:p>
            <a:pPr marL="12700" marR="5080" algn="just">
              <a:spcBef>
                <a:spcPts val="695"/>
              </a:spcBef>
            </a:pPr>
            <a:r>
              <a:rPr lang="ru-RU" sz="1600" b="0" kern="0" spc="-35" dirty="0">
                <a:latin typeface="Times New Roman" panose="02020603050405020304" pitchFamily="18" charset="0"/>
                <a:cs typeface="Times New Roman" panose="02020603050405020304" pitchFamily="18" charset="0"/>
                <a:sym typeface="+mn-ea"/>
              </a:rPr>
              <a:t>	</a:t>
            </a:r>
            <a:r>
              <a:rPr lang="ru-RU" sz="1800" b="0" spc="-35" dirty="0">
                <a:latin typeface="Times New Roman" panose="02020603050405020304" pitchFamily="18" charset="0"/>
                <a:cs typeface="Times New Roman" panose="02020603050405020304" pitchFamily="18" charset="0"/>
              </a:rPr>
              <a:t>В предыдущих периодах, также как и в 2023 году, на ремонт оборудования предприятия выделялось значительно больше средств, чем установлено в составе тарифных решений.</a:t>
            </a:r>
          </a:p>
          <a:p>
            <a:pPr marL="12700" marR="5080" algn="just">
              <a:spcBef>
                <a:spcPts val="695"/>
              </a:spcBef>
            </a:pPr>
            <a:r>
              <a:rPr lang="ru-RU" sz="1800" b="0" spc="-35" dirty="0">
                <a:latin typeface="Times New Roman" panose="02020603050405020304" pitchFamily="18" charset="0"/>
                <a:cs typeface="Times New Roman" panose="02020603050405020304" pitchFamily="18" charset="0"/>
              </a:rPr>
              <a:t>Сравнительный анализ фактически потраченных денежных средств и установленных тарифом представлены в таблице:</a:t>
            </a:r>
            <a:endParaRPr lang="ru-RU" sz="1800" b="0" spc="-1" dirty="0">
              <a:latin typeface="Times New Roman" panose="02020603050405020304" pitchFamily="18"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1140C4DF-F801-4EFD-9078-998014FB0E1F}"/>
              </a:ext>
            </a:extLst>
          </p:cNvPr>
          <p:cNvGraphicFramePr>
            <a:graphicFrameLocks noGrp="1"/>
          </p:cNvGraphicFramePr>
          <p:nvPr>
            <p:extLst>
              <p:ext uri="{D42A27DB-BD31-4B8C-83A1-F6EECF244321}">
                <p14:modId xmlns:p14="http://schemas.microsoft.com/office/powerpoint/2010/main" val="3791541400"/>
              </p:ext>
            </p:extLst>
          </p:nvPr>
        </p:nvGraphicFramePr>
        <p:xfrm>
          <a:off x="1371600" y="2788920"/>
          <a:ext cx="9000490" cy="1280160"/>
        </p:xfrm>
        <a:graphic>
          <a:graphicData uri="http://schemas.openxmlformats.org/drawingml/2006/table">
            <a:tbl>
              <a:tblPr firstRow="1" firstCol="1" bandRow="1">
                <a:tableStyleId>{5C22544A-7EE6-4342-B048-85BDC9FD1C3A}</a:tableStyleId>
              </a:tblPr>
              <a:tblGrid>
                <a:gridCol w="2999740">
                  <a:extLst>
                    <a:ext uri="{9D8B030D-6E8A-4147-A177-3AD203B41FA5}">
                      <a16:colId xmlns:a16="http://schemas.microsoft.com/office/drawing/2014/main" val="280508463"/>
                    </a:ext>
                  </a:extLst>
                </a:gridCol>
                <a:gridCol w="3000375">
                  <a:extLst>
                    <a:ext uri="{9D8B030D-6E8A-4147-A177-3AD203B41FA5}">
                      <a16:colId xmlns:a16="http://schemas.microsoft.com/office/drawing/2014/main" val="247401162"/>
                    </a:ext>
                  </a:extLst>
                </a:gridCol>
                <a:gridCol w="3000375">
                  <a:extLst>
                    <a:ext uri="{9D8B030D-6E8A-4147-A177-3AD203B41FA5}">
                      <a16:colId xmlns:a16="http://schemas.microsoft.com/office/drawing/2014/main" val="2778216949"/>
                    </a:ext>
                  </a:extLst>
                </a:gridCol>
              </a:tblGrid>
              <a:tr h="0">
                <a:tc>
                  <a:txBody>
                    <a:bodyPr/>
                    <a:lstStyle/>
                    <a:p>
                      <a:pPr algn="ctr">
                        <a:spcAft>
                          <a:spcPts val="0"/>
                        </a:spcAft>
                      </a:pPr>
                      <a:r>
                        <a:rPr lang="ru-RU" sz="1400">
                          <a:effectLst/>
                        </a:rPr>
                        <a:t>Год</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a:effectLst/>
                        </a:rPr>
                        <a:t>Затраты на ремонт и обслуживание , утверждённые РЭК и ДЦиТ</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a:effectLst/>
                        </a:rPr>
                        <a:t>Затраты на ремонт и обслуживание, фактические по предприятию Филиал ЕИС ООО ЦУП ЖКХ</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18071622"/>
                  </a:ext>
                </a:extLst>
              </a:tr>
              <a:tr h="139065">
                <a:tc>
                  <a:txBody>
                    <a:bodyPr/>
                    <a:lstStyle/>
                    <a:p>
                      <a:pPr algn="ctr">
                        <a:spcAft>
                          <a:spcPts val="0"/>
                        </a:spcAft>
                      </a:pPr>
                      <a:r>
                        <a:rPr lang="ru-RU" sz="1400">
                          <a:effectLst/>
                        </a:rPr>
                        <a:t>2021</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a:effectLst/>
                        </a:rPr>
                        <a:t>7 972,50</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a:effectLst/>
                        </a:rPr>
                        <a:t>13 258,20</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917343442"/>
                  </a:ext>
                </a:extLst>
              </a:tr>
              <a:tr h="0">
                <a:tc>
                  <a:txBody>
                    <a:bodyPr/>
                    <a:lstStyle/>
                    <a:p>
                      <a:pPr algn="ctr">
                        <a:spcAft>
                          <a:spcPts val="0"/>
                        </a:spcAft>
                      </a:pPr>
                      <a:r>
                        <a:rPr lang="ru-RU" sz="1400">
                          <a:effectLst/>
                        </a:rPr>
                        <a:t>2022</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a:effectLst/>
                        </a:rPr>
                        <a:t>8 232,20</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a:effectLst/>
                        </a:rPr>
                        <a:t>28 803,10</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53521445"/>
                  </a:ext>
                </a:extLst>
              </a:tr>
              <a:tr h="0">
                <a:tc>
                  <a:txBody>
                    <a:bodyPr/>
                    <a:lstStyle/>
                    <a:p>
                      <a:pPr algn="ctr">
                        <a:spcAft>
                          <a:spcPts val="0"/>
                        </a:spcAft>
                      </a:pPr>
                      <a:r>
                        <a:rPr lang="ru-RU" sz="1400">
                          <a:effectLst/>
                        </a:rPr>
                        <a:t>2023</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a:effectLst/>
                        </a:rPr>
                        <a:t>9 434,00</a:t>
                      </a:r>
                      <a:endParaRPr lang="ru-RU" sz="10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ru-RU" sz="1400" dirty="0">
                          <a:effectLst/>
                        </a:rPr>
                        <a:t>22 493,40</a:t>
                      </a:r>
                      <a:endParaRPr lang="ru-RU" sz="1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98992470"/>
                  </a:ext>
                </a:extLst>
              </a:tr>
            </a:tbl>
          </a:graphicData>
        </a:graphic>
      </p:graphicFrame>
      <p:sp>
        <p:nvSpPr>
          <p:cNvPr id="4" name="Rectangle 1">
            <a:extLst>
              <a:ext uri="{FF2B5EF4-FFF2-40B4-BE49-F238E27FC236}">
                <a16:creationId xmlns:a16="http://schemas.microsoft.com/office/drawing/2014/main" id="{168358B1-AEB3-46F6-968F-3A88A5CDA8C3}"/>
              </a:ext>
            </a:extLst>
          </p:cNvPr>
          <p:cNvSpPr>
            <a:spLocks noChangeArrowheads="1"/>
          </p:cNvSpPr>
          <p:nvPr/>
        </p:nvSpPr>
        <p:spPr bwMode="auto">
          <a:xfrm>
            <a:off x="9525000" y="2428402"/>
            <a:ext cx="84709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ru-RU" altLang="zh-CN" sz="1400" b="0"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тыс.руб</a:t>
            </a:r>
            <a:r>
              <a:rPr kumimoji="0" lang="ru-RU" altLang="zh-CN" sz="1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endParaRPr kumimoji="0" lang="ru-RU" altLang="zh-CN" sz="1800" b="0"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D0FC75CA-0F2E-463F-8792-72BBE11CF05F}"/>
              </a:ext>
            </a:extLst>
          </p:cNvPr>
          <p:cNvSpPr txBox="1"/>
          <p:nvPr/>
        </p:nvSpPr>
        <p:spPr>
          <a:xfrm>
            <a:off x="990600" y="4267200"/>
            <a:ext cx="10358119" cy="861774"/>
          </a:xfrm>
          <a:prstGeom prst="rect">
            <a:avLst/>
          </a:prstGeom>
          <a:noFill/>
        </p:spPr>
        <p:txBody>
          <a:bodyPr wrap="square" rtlCol="0">
            <a:spAutoFit/>
          </a:bodyPr>
          <a:lstStyle/>
          <a:p>
            <a:pPr algn="just"/>
            <a:r>
              <a:rPr lang="ru-RU" b="1" dirty="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Стоимость уже выполненных мероприятий по ремонтным программам 2021-2023 годов составляет 64,6 млн. рублей, в то время как тарифом учитывается сумма 25,6 млн. рублей, что в 2,5 раза ниже уровня уже потраченных денежных средств.</a:t>
            </a:r>
            <a:endParaRPr lang="ru-RU"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4402916"/>
      </p:ext>
    </p:extLst>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6939" y="306070"/>
            <a:ext cx="10358120" cy="492443"/>
          </a:xfrm>
        </p:spPr>
        <p:txBody>
          <a:bodyPr/>
          <a:lstStyle/>
          <a:p>
            <a:pPr algn="ctr"/>
            <a:r>
              <a:rPr lang="ru-RU" dirty="0"/>
              <a:t>Нештатные ситуации</a:t>
            </a:r>
          </a:p>
        </p:txBody>
      </p:sp>
      <p:sp>
        <p:nvSpPr>
          <p:cNvPr id="4" name="Номер слайда 3"/>
          <p:cNvSpPr>
            <a:spLocks noGrp="1"/>
          </p:cNvSpPr>
          <p:nvPr>
            <p:ph type="sldNum" sz="quarter" idx="7"/>
          </p:nvPr>
        </p:nvSpPr>
        <p:spPr/>
        <p:txBody>
          <a:bodyPr/>
          <a:lstStyle/>
          <a:p>
            <a:pPr marL="25400">
              <a:lnSpc>
                <a:spcPts val="2285"/>
              </a:lnSpc>
            </a:pPr>
            <a:fld id="{81D60167-4931-47E6-BA6A-407CBD079E47}" type="slidenum">
              <a:rPr lang="ru-RU" smtClean="0"/>
              <a:t>5</a:t>
            </a:fld>
            <a:endParaRPr lang="ru-RU" dirty="0"/>
          </a:p>
        </p:txBody>
      </p:sp>
      <p:sp>
        <p:nvSpPr>
          <p:cNvPr id="7" name="object 3"/>
          <p:cNvSpPr txBox="1"/>
          <p:nvPr/>
        </p:nvSpPr>
        <p:spPr>
          <a:xfrm>
            <a:off x="907610" y="831317"/>
            <a:ext cx="10546571" cy="505908"/>
          </a:xfrm>
          <a:prstGeom prst="rect">
            <a:avLst/>
          </a:prstGeom>
        </p:spPr>
        <p:txBody>
          <a:bodyPr vert="horz" wrap="square" lIns="0" tIns="13335" rIns="0" bIns="0" rtlCol="0">
            <a:spAutoFit/>
          </a:bodyPr>
          <a:lstStyle/>
          <a:p>
            <a:pPr marL="12700">
              <a:lnSpc>
                <a:spcPct val="100000"/>
              </a:lnSpc>
              <a:spcBef>
                <a:spcPts val="105"/>
              </a:spcBef>
            </a:pPr>
            <a:r>
              <a:rPr lang="ru-RU" sz="1600" b="1" dirty="0">
                <a:latin typeface="Times New Roman" panose="02020603050405020304"/>
                <a:cs typeface="Times New Roman" panose="02020603050405020304"/>
              </a:rPr>
              <a:t>	Качество подготовки к отопительному периоду определяется количеством нештатных ситуаций на основном и вспомогательном оборудовании Филиала:                            			 </a:t>
            </a:r>
            <a:r>
              <a:rPr lang="ru-RU" sz="1600" dirty="0">
                <a:latin typeface="Times New Roman" panose="02020603050405020304"/>
                <a:cs typeface="Times New Roman" panose="02020603050405020304"/>
              </a:rPr>
              <a:t>2023 год</a:t>
            </a:r>
          </a:p>
        </p:txBody>
      </p:sp>
      <p:graphicFrame>
        <p:nvGraphicFramePr>
          <p:cNvPr id="8" name="Таблица 7"/>
          <p:cNvGraphicFramePr>
            <a:graphicFrameLocks noGrp="1"/>
          </p:cNvGraphicFramePr>
          <p:nvPr>
            <p:extLst>
              <p:ext uri="{D42A27DB-BD31-4B8C-83A1-F6EECF244321}">
                <p14:modId xmlns:p14="http://schemas.microsoft.com/office/powerpoint/2010/main" val="3288831920"/>
              </p:ext>
            </p:extLst>
          </p:nvPr>
        </p:nvGraphicFramePr>
        <p:xfrm>
          <a:off x="1222035" y="1456458"/>
          <a:ext cx="9906000" cy="1991361"/>
        </p:xfrm>
        <a:graphic>
          <a:graphicData uri="http://schemas.openxmlformats.org/drawingml/2006/table">
            <a:tbl>
              <a:tblPr firstRow="1" bandRow="1">
                <a:tableStyleId>{5C22544A-7EE6-4342-B048-85BDC9FD1C3A}</a:tableStyleId>
              </a:tblPr>
              <a:tblGrid>
                <a:gridCol w="491614">
                  <a:extLst>
                    <a:ext uri="{9D8B030D-6E8A-4147-A177-3AD203B41FA5}">
                      <a16:colId xmlns:a16="http://schemas.microsoft.com/office/drawing/2014/main" val="20000"/>
                    </a:ext>
                  </a:extLst>
                </a:gridCol>
                <a:gridCol w="4696815">
                  <a:extLst>
                    <a:ext uri="{9D8B030D-6E8A-4147-A177-3AD203B41FA5}">
                      <a16:colId xmlns:a16="http://schemas.microsoft.com/office/drawing/2014/main" val="20001"/>
                    </a:ext>
                  </a:extLst>
                </a:gridCol>
                <a:gridCol w="1059971">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361426">
                <a:tc>
                  <a:txBody>
                    <a:bodyPr/>
                    <a:lstStyle/>
                    <a:p>
                      <a:pPr algn="ctr"/>
                      <a:r>
                        <a:rPr lang="ru-RU" sz="1600" dirty="0">
                          <a:latin typeface="Times New Roman" panose="02020603050405020304" pitchFamily="18" charset="0"/>
                          <a:cs typeface="Times New Roman" panose="02020603050405020304" pitchFamily="18" charset="0"/>
                        </a:rPr>
                        <a:t>№</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Наименование</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 изм.</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Октябрь</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Ноябрь</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Декабрь</a:t>
                      </a:r>
                    </a:p>
                  </a:txBody>
                  <a:tcPr anchor="ctr"/>
                </a:tc>
                <a:extLst>
                  <a:ext uri="{0D108BD9-81ED-4DB2-BD59-A6C34878D82A}">
                    <a16:rowId xmlns:a16="http://schemas.microsoft.com/office/drawing/2014/main" val="10000"/>
                  </a:ext>
                </a:extLst>
              </a:tr>
              <a:tr h="340332">
                <a:tc>
                  <a:txBody>
                    <a:bodyPr/>
                    <a:lstStyle/>
                    <a:p>
                      <a:pPr algn="ctr"/>
                      <a:r>
                        <a:rPr lang="ru-RU" sz="1600" dirty="0">
                          <a:latin typeface="Times New Roman" panose="02020603050405020304" pitchFamily="18" charset="0"/>
                          <a:cs typeface="Times New Roman" panose="02020603050405020304" pitchFamily="18" charset="0"/>
                        </a:rPr>
                        <a:t>1</a:t>
                      </a:r>
                    </a:p>
                  </a:txBody>
                  <a:tcPr anchor="ctr"/>
                </a:tc>
                <a:tc>
                  <a:txBody>
                    <a:bodyPr/>
                    <a:lstStyle/>
                    <a:p>
                      <a:r>
                        <a:rPr lang="ru-RU" sz="1600" dirty="0">
                          <a:latin typeface="Times New Roman" panose="02020603050405020304" pitchFamily="18" charset="0"/>
                          <a:cs typeface="Times New Roman" panose="02020603050405020304" pitchFamily="18" charset="0"/>
                        </a:rPr>
                        <a:t>Инциденты на сетях централизованного отопления</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extLst>
                  <a:ext uri="{0D108BD9-81ED-4DB2-BD59-A6C34878D82A}">
                    <a16:rowId xmlns:a16="http://schemas.microsoft.com/office/drawing/2014/main" val="10001"/>
                  </a:ext>
                </a:extLst>
              </a:tr>
              <a:tr h="340332">
                <a:tc>
                  <a:txBody>
                    <a:bodyPr/>
                    <a:lstStyle/>
                    <a:p>
                      <a:pPr algn="ctr"/>
                      <a:r>
                        <a:rPr lang="ru-RU" sz="1600" dirty="0">
                          <a:latin typeface="Times New Roman" panose="02020603050405020304" pitchFamily="18" charset="0"/>
                          <a:cs typeface="Times New Roman" panose="02020603050405020304" pitchFamily="18" charset="0"/>
                        </a:rPr>
                        <a:t>2</a:t>
                      </a:r>
                    </a:p>
                  </a:txBody>
                  <a:tcPr anchor="ctr"/>
                </a:tc>
                <a:tc>
                  <a:txBody>
                    <a:bodyPr/>
                    <a:lstStyle/>
                    <a:p>
                      <a:r>
                        <a:rPr lang="ru-RU" sz="1600" dirty="0">
                          <a:latin typeface="Times New Roman" panose="02020603050405020304" pitchFamily="18" charset="0"/>
                          <a:cs typeface="Times New Roman" panose="02020603050405020304" pitchFamily="18" charset="0"/>
                        </a:rPr>
                        <a:t>Инциденты на сетях горячего водоснабжения</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3</a:t>
                      </a:r>
                    </a:p>
                  </a:txBody>
                  <a:tcPr anchor="ctr"/>
                </a:tc>
                <a:extLst>
                  <a:ext uri="{0D108BD9-81ED-4DB2-BD59-A6C34878D82A}">
                    <a16:rowId xmlns:a16="http://schemas.microsoft.com/office/drawing/2014/main" val="10002"/>
                  </a:ext>
                </a:extLst>
              </a:tr>
              <a:tr h="587845">
                <a:tc>
                  <a:txBody>
                    <a:bodyPr/>
                    <a:lstStyle/>
                    <a:p>
                      <a:pPr algn="ctr"/>
                      <a:r>
                        <a:rPr lang="ru-RU" sz="1600" dirty="0">
                          <a:latin typeface="Times New Roman" panose="02020603050405020304" pitchFamily="18" charset="0"/>
                          <a:cs typeface="Times New Roman" panose="02020603050405020304" pitchFamily="18" charset="0"/>
                        </a:rPr>
                        <a:t>3</a:t>
                      </a:r>
                    </a:p>
                  </a:txBody>
                  <a:tcPr anchor="ctr"/>
                </a:tc>
                <a:tc>
                  <a:txBody>
                    <a:bodyPr/>
                    <a:lstStyle/>
                    <a:p>
                      <a:r>
                        <a:rPr lang="ru-RU" sz="1600" dirty="0">
                          <a:latin typeface="Times New Roman" panose="02020603050405020304" pitchFamily="18" charset="0"/>
                          <a:cs typeface="Times New Roman" panose="02020603050405020304" pitchFamily="18" charset="0"/>
                        </a:rPr>
                        <a:t>Инциденты, связанные с отказом основного технологического оборудования</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extLst>
                  <a:ext uri="{0D108BD9-81ED-4DB2-BD59-A6C34878D82A}">
                    <a16:rowId xmlns:a16="http://schemas.microsoft.com/office/drawing/2014/main" val="10003"/>
                  </a:ext>
                </a:extLst>
              </a:tr>
              <a:tr h="361426">
                <a:tc>
                  <a:txBody>
                    <a:bodyPr/>
                    <a:lstStyle/>
                    <a:p>
                      <a:pPr algn="ctr"/>
                      <a:r>
                        <a:rPr lang="ru-RU" sz="1600" dirty="0">
                          <a:latin typeface="Times New Roman" panose="02020603050405020304" pitchFamily="18" charset="0"/>
                          <a:cs typeface="Times New Roman" panose="02020603050405020304" pitchFamily="18" charset="0"/>
                        </a:rPr>
                        <a:t>4</a:t>
                      </a:r>
                    </a:p>
                  </a:txBody>
                  <a:tcPr anchor="ctr"/>
                </a:tc>
                <a:tc>
                  <a:txBody>
                    <a:bodyPr/>
                    <a:lstStyle/>
                    <a:p>
                      <a:r>
                        <a:rPr lang="ru-RU" sz="1600" dirty="0">
                          <a:latin typeface="Times New Roman" panose="02020603050405020304" pitchFamily="18" charset="0"/>
                          <a:cs typeface="Times New Roman" panose="02020603050405020304" pitchFamily="18" charset="0"/>
                        </a:rPr>
                        <a:t>ИТОГО:</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3</a:t>
                      </a:r>
                    </a:p>
                  </a:txBody>
                  <a:tcPr anchor="ctr"/>
                </a:tc>
                <a:extLst>
                  <a:ext uri="{0D108BD9-81ED-4DB2-BD59-A6C34878D82A}">
                    <a16:rowId xmlns:a16="http://schemas.microsoft.com/office/drawing/2014/main" val="10004"/>
                  </a:ext>
                </a:extLst>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3645930996"/>
              </p:ext>
            </p:extLst>
          </p:nvPr>
        </p:nvGraphicFramePr>
        <p:xfrm>
          <a:off x="1233755" y="3733577"/>
          <a:ext cx="9894280" cy="1988106"/>
        </p:xfrm>
        <a:graphic>
          <a:graphicData uri="http://schemas.openxmlformats.org/drawingml/2006/table">
            <a:tbl>
              <a:tblPr firstRow="1" bandRow="1">
                <a:tableStyleId>{5C22544A-7EE6-4342-B048-85BDC9FD1C3A}</a:tableStyleId>
              </a:tblPr>
              <a:tblGrid>
                <a:gridCol w="528442">
                  <a:extLst>
                    <a:ext uri="{9D8B030D-6E8A-4147-A177-3AD203B41FA5}">
                      <a16:colId xmlns:a16="http://schemas.microsoft.com/office/drawing/2014/main" val="20000"/>
                    </a:ext>
                  </a:extLst>
                </a:gridCol>
                <a:gridCol w="4641436">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19202">
                  <a:extLst>
                    <a:ext uri="{9D8B030D-6E8A-4147-A177-3AD203B41FA5}">
                      <a16:colId xmlns:a16="http://schemas.microsoft.com/office/drawing/2014/main" val="20005"/>
                    </a:ext>
                  </a:extLst>
                </a:gridCol>
              </a:tblGrid>
              <a:tr h="369213">
                <a:tc>
                  <a:txBody>
                    <a:bodyPr/>
                    <a:lstStyle/>
                    <a:p>
                      <a:pPr algn="ctr"/>
                      <a:r>
                        <a:rPr lang="ru-RU" sz="1600" dirty="0">
                          <a:latin typeface="Times New Roman" panose="02020603050405020304" pitchFamily="18" charset="0"/>
                          <a:cs typeface="Times New Roman" panose="02020603050405020304" pitchFamily="18" charset="0"/>
                        </a:rPr>
                        <a:t>№</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Наименование</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 изм.</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Октябрь</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Ноябрь</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Декабрь</a:t>
                      </a:r>
                    </a:p>
                  </a:txBody>
                  <a:tcPr anchor="ctr"/>
                </a:tc>
                <a:extLst>
                  <a:ext uri="{0D108BD9-81ED-4DB2-BD59-A6C34878D82A}">
                    <a16:rowId xmlns:a16="http://schemas.microsoft.com/office/drawing/2014/main" val="10000"/>
                  </a:ext>
                </a:extLst>
              </a:tr>
              <a:tr h="334712">
                <a:tc>
                  <a:txBody>
                    <a:bodyPr/>
                    <a:lstStyle/>
                    <a:p>
                      <a:pPr algn="ctr"/>
                      <a:r>
                        <a:rPr lang="ru-RU" sz="1600" dirty="0">
                          <a:latin typeface="Times New Roman" panose="02020603050405020304" pitchFamily="18" charset="0"/>
                          <a:cs typeface="Times New Roman" panose="02020603050405020304" pitchFamily="18" charset="0"/>
                        </a:rPr>
                        <a:t>1</a:t>
                      </a:r>
                    </a:p>
                  </a:txBody>
                  <a:tcPr anchor="ctr"/>
                </a:tc>
                <a:tc>
                  <a:txBody>
                    <a:bodyPr/>
                    <a:lstStyle/>
                    <a:p>
                      <a:r>
                        <a:rPr lang="ru-RU" sz="1600" dirty="0">
                          <a:latin typeface="Times New Roman" panose="02020603050405020304" pitchFamily="18" charset="0"/>
                          <a:cs typeface="Times New Roman" panose="02020603050405020304" pitchFamily="18" charset="0"/>
                        </a:rPr>
                        <a:t>Инциденты на сетях централизованного отопления</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1</a:t>
                      </a:r>
                    </a:p>
                  </a:txBody>
                  <a:tcPr anchor="ctr"/>
                </a:tc>
                <a:tc>
                  <a:txBody>
                    <a:bodyPr/>
                    <a:lstStyle/>
                    <a:p>
                      <a:pPr algn="r"/>
                      <a:r>
                        <a:rPr lang="ru-RU" sz="1600" dirty="0">
                          <a:latin typeface="Times New Roman" panose="02020603050405020304" pitchFamily="18" charset="0"/>
                          <a:cs typeface="Times New Roman" panose="02020603050405020304" pitchFamily="18" charset="0"/>
                        </a:rPr>
                        <a:t>5</a:t>
                      </a:r>
                    </a:p>
                  </a:txBody>
                  <a:tcPr anchor="ctr"/>
                </a:tc>
                <a:extLst>
                  <a:ext uri="{0D108BD9-81ED-4DB2-BD59-A6C34878D82A}">
                    <a16:rowId xmlns:a16="http://schemas.microsoft.com/office/drawing/2014/main" val="10001"/>
                  </a:ext>
                </a:extLst>
              </a:tr>
              <a:tr h="334712">
                <a:tc>
                  <a:txBody>
                    <a:bodyPr/>
                    <a:lstStyle/>
                    <a:p>
                      <a:pPr algn="ctr"/>
                      <a:r>
                        <a:rPr lang="ru-RU" sz="1600" dirty="0">
                          <a:latin typeface="Times New Roman" panose="02020603050405020304" pitchFamily="18" charset="0"/>
                          <a:cs typeface="Times New Roman" panose="02020603050405020304" pitchFamily="18" charset="0"/>
                        </a:rPr>
                        <a:t>2</a:t>
                      </a:r>
                    </a:p>
                  </a:txBody>
                  <a:tcPr anchor="ctr"/>
                </a:tc>
                <a:tc>
                  <a:txBody>
                    <a:bodyPr/>
                    <a:lstStyle/>
                    <a:p>
                      <a:r>
                        <a:rPr lang="ru-RU" sz="1600" dirty="0">
                          <a:latin typeface="Times New Roman" panose="02020603050405020304" pitchFamily="18" charset="0"/>
                          <a:cs typeface="Times New Roman" panose="02020603050405020304" pitchFamily="18" charset="0"/>
                        </a:rPr>
                        <a:t>Инциденты на сетях горячего водоснабжения</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4</a:t>
                      </a:r>
                    </a:p>
                  </a:txBody>
                  <a:tcPr anchor="ctr"/>
                </a:tc>
                <a:tc>
                  <a:txBody>
                    <a:bodyPr/>
                    <a:lstStyle/>
                    <a:p>
                      <a:pPr algn="r"/>
                      <a:r>
                        <a:rPr lang="ru-RU" sz="1600" dirty="0">
                          <a:latin typeface="Times New Roman" panose="02020603050405020304" pitchFamily="18" charset="0"/>
                          <a:cs typeface="Times New Roman" panose="02020603050405020304" pitchFamily="18" charset="0"/>
                        </a:rPr>
                        <a:t>10</a:t>
                      </a:r>
                    </a:p>
                  </a:txBody>
                  <a:tcPr anchor="ctr"/>
                </a:tc>
                <a:tc>
                  <a:txBody>
                    <a:bodyPr/>
                    <a:lstStyle/>
                    <a:p>
                      <a:pPr algn="r"/>
                      <a:r>
                        <a:rPr lang="ru-RU" sz="1600" dirty="0">
                          <a:latin typeface="Times New Roman" panose="02020603050405020304" pitchFamily="18" charset="0"/>
                          <a:cs typeface="Times New Roman" panose="02020603050405020304" pitchFamily="18" charset="0"/>
                        </a:rPr>
                        <a:t>3</a:t>
                      </a:r>
                    </a:p>
                  </a:txBody>
                  <a:tcPr anchor="ctr"/>
                </a:tc>
                <a:extLst>
                  <a:ext uri="{0D108BD9-81ED-4DB2-BD59-A6C34878D82A}">
                    <a16:rowId xmlns:a16="http://schemas.microsoft.com/office/drawing/2014/main" val="10002"/>
                  </a:ext>
                </a:extLst>
              </a:tr>
              <a:tr h="578139">
                <a:tc>
                  <a:txBody>
                    <a:bodyPr/>
                    <a:lstStyle/>
                    <a:p>
                      <a:pPr algn="ctr"/>
                      <a:r>
                        <a:rPr lang="ru-RU" sz="1600" dirty="0">
                          <a:latin typeface="Times New Roman" panose="02020603050405020304" pitchFamily="18" charset="0"/>
                          <a:cs typeface="Times New Roman" panose="02020603050405020304" pitchFamily="18" charset="0"/>
                        </a:rPr>
                        <a:t>3</a:t>
                      </a:r>
                    </a:p>
                  </a:txBody>
                  <a:tcPr anchor="ctr"/>
                </a:tc>
                <a:tc>
                  <a:txBody>
                    <a:bodyPr/>
                    <a:lstStyle/>
                    <a:p>
                      <a:r>
                        <a:rPr lang="ru-RU" sz="1600" dirty="0">
                          <a:latin typeface="Times New Roman" panose="02020603050405020304" pitchFamily="18" charset="0"/>
                          <a:cs typeface="Times New Roman" panose="02020603050405020304" pitchFamily="18" charset="0"/>
                        </a:rPr>
                        <a:t>Инциденты, связанные с отказом основного технологического оборудования</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tc>
                  <a:txBody>
                    <a:bodyPr/>
                    <a:lstStyle/>
                    <a:p>
                      <a:pPr algn="r"/>
                      <a:r>
                        <a:rPr lang="ru-RU" sz="1600" dirty="0">
                          <a:latin typeface="Times New Roman" panose="02020603050405020304" pitchFamily="18" charset="0"/>
                          <a:cs typeface="Times New Roman" panose="02020603050405020304" pitchFamily="18" charset="0"/>
                        </a:rPr>
                        <a:t>0</a:t>
                      </a:r>
                    </a:p>
                  </a:txBody>
                  <a:tcPr anchor="ctr"/>
                </a:tc>
                <a:extLst>
                  <a:ext uri="{0D108BD9-81ED-4DB2-BD59-A6C34878D82A}">
                    <a16:rowId xmlns:a16="http://schemas.microsoft.com/office/drawing/2014/main" val="10003"/>
                  </a:ext>
                </a:extLst>
              </a:tr>
              <a:tr h="369213">
                <a:tc>
                  <a:txBody>
                    <a:bodyPr/>
                    <a:lstStyle/>
                    <a:p>
                      <a:pPr algn="ctr"/>
                      <a:r>
                        <a:rPr lang="ru-RU" sz="1600" dirty="0">
                          <a:latin typeface="Times New Roman" panose="02020603050405020304" pitchFamily="18" charset="0"/>
                          <a:cs typeface="Times New Roman" panose="02020603050405020304" pitchFamily="18" charset="0"/>
                        </a:rPr>
                        <a:t>4</a:t>
                      </a:r>
                    </a:p>
                  </a:txBody>
                  <a:tcPr anchor="ctr"/>
                </a:tc>
                <a:tc>
                  <a:txBody>
                    <a:bodyPr/>
                    <a:lstStyle/>
                    <a:p>
                      <a:r>
                        <a:rPr lang="ru-RU" sz="1600" dirty="0">
                          <a:latin typeface="Times New Roman" panose="02020603050405020304" pitchFamily="18" charset="0"/>
                          <a:cs typeface="Times New Roman" panose="02020603050405020304" pitchFamily="18" charset="0"/>
                        </a:rPr>
                        <a:t>ИТОГО:</a:t>
                      </a:r>
                    </a:p>
                  </a:txBody>
                  <a:tcPr anchor="ctr"/>
                </a:tc>
                <a:tc>
                  <a:txBody>
                    <a:bodyPr/>
                    <a:lstStyle/>
                    <a:p>
                      <a:pPr algn="ctr"/>
                      <a:r>
                        <a:rPr lang="ru-RU" sz="1600" dirty="0">
                          <a:latin typeface="Times New Roman" panose="02020603050405020304" pitchFamily="18" charset="0"/>
                          <a:cs typeface="Times New Roman" panose="02020603050405020304" pitchFamily="18" charset="0"/>
                        </a:rPr>
                        <a:t>Ед.</a:t>
                      </a:r>
                    </a:p>
                  </a:txBody>
                  <a:tcPr anchor="ctr"/>
                </a:tc>
                <a:tc>
                  <a:txBody>
                    <a:bodyPr/>
                    <a:lstStyle/>
                    <a:p>
                      <a:pPr algn="r"/>
                      <a:r>
                        <a:rPr lang="ru-RU" sz="1600" dirty="0">
                          <a:latin typeface="Times New Roman" panose="02020603050405020304" pitchFamily="18" charset="0"/>
                          <a:cs typeface="Times New Roman" panose="02020603050405020304" pitchFamily="18" charset="0"/>
                        </a:rPr>
                        <a:t>4</a:t>
                      </a:r>
                    </a:p>
                  </a:txBody>
                  <a:tcPr anchor="ctr"/>
                </a:tc>
                <a:tc>
                  <a:txBody>
                    <a:bodyPr/>
                    <a:lstStyle/>
                    <a:p>
                      <a:pPr algn="r"/>
                      <a:r>
                        <a:rPr lang="ru-RU" sz="1600" dirty="0">
                          <a:latin typeface="Times New Roman" panose="02020603050405020304" pitchFamily="18" charset="0"/>
                          <a:cs typeface="Times New Roman" panose="02020603050405020304" pitchFamily="18" charset="0"/>
                        </a:rPr>
                        <a:t>17</a:t>
                      </a:r>
                    </a:p>
                  </a:txBody>
                  <a:tcPr anchor="ctr"/>
                </a:tc>
                <a:tc>
                  <a:txBody>
                    <a:bodyPr/>
                    <a:lstStyle/>
                    <a:p>
                      <a:pPr algn="r"/>
                      <a:r>
                        <a:rPr lang="ru-RU" sz="1600" dirty="0">
                          <a:latin typeface="Times New Roman" panose="02020603050405020304" pitchFamily="18" charset="0"/>
                          <a:cs typeface="Times New Roman" panose="02020603050405020304" pitchFamily="18" charset="0"/>
                        </a:rPr>
                        <a:t>8</a:t>
                      </a:r>
                    </a:p>
                  </a:txBody>
                  <a:tcPr anchor="ctr"/>
                </a:tc>
                <a:extLst>
                  <a:ext uri="{0D108BD9-81ED-4DB2-BD59-A6C34878D82A}">
                    <a16:rowId xmlns:a16="http://schemas.microsoft.com/office/drawing/2014/main" val="10004"/>
                  </a:ext>
                </a:extLst>
              </a:tr>
            </a:tbl>
          </a:graphicData>
        </a:graphic>
      </p:graphicFrame>
      <p:sp>
        <p:nvSpPr>
          <p:cNvPr id="10" name="TextBox 9"/>
          <p:cNvSpPr txBox="1"/>
          <p:nvPr/>
        </p:nvSpPr>
        <p:spPr>
          <a:xfrm>
            <a:off x="948413" y="3429000"/>
            <a:ext cx="10138549" cy="338554"/>
          </a:xfrm>
          <a:prstGeom prst="rect">
            <a:avLst/>
          </a:prstGeom>
          <a:noFill/>
        </p:spPr>
        <p:txBody>
          <a:bodyPr wrap="square" rtlCol="0">
            <a:spAutoFit/>
          </a:bodyPr>
          <a:lstStyle/>
          <a:p>
            <a:pPr algn="r"/>
            <a:r>
              <a:rPr lang="ru-RU" sz="1600" dirty="0">
                <a:latin typeface="Times New Roman" panose="02020603050405020304" pitchFamily="18" charset="0"/>
                <a:cs typeface="Times New Roman" panose="02020603050405020304" pitchFamily="18" charset="0"/>
              </a:rPr>
              <a:t>За аналогичный период 2022 года</a:t>
            </a:r>
          </a:p>
        </p:txBody>
      </p:sp>
      <p:sp>
        <p:nvSpPr>
          <p:cNvPr id="3" name="TextBox 2">
            <a:extLst>
              <a:ext uri="{FF2B5EF4-FFF2-40B4-BE49-F238E27FC236}">
                <a16:creationId xmlns:a16="http://schemas.microsoft.com/office/drawing/2014/main" id="{951E8ADB-D712-45A0-AC2B-95529C7C42E5}"/>
              </a:ext>
            </a:extLst>
          </p:cNvPr>
          <p:cNvSpPr txBox="1"/>
          <p:nvPr/>
        </p:nvSpPr>
        <p:spPr>
          <a:xfrm>
            <a:off x="1191900" y="5721683"/>
            <a:ext cx="9872058" cy="646331"/>
          </a:xfrm>
          <a:prstGeom prst="rect">
            <a:avLst/>
          </a:prstGeom>
          <a:noFill/>
        </p:spPr>
        <p:txBody>
          <a:bodyPr wrap="square" rtlCol="0">
            <a:spAutoFit/>
          </a:bodyPr>
          <a:lstStyle/>
          <a:p>
            <a:pPr algn="just"/>
            <a:r>
              <a:rPr lang="ru-RU" dirty="0"/>
              <a:t>	</a:t>
            </a:r>
            <a:r>
              <a:rPr lang="ru-RU" dirty="0">
                <a:latin typeface="Times New Roman" panose="02020603050405020304" pitchFamily="18" charset="0"/>
                <a:cs typeface="Times New Roman" panose="02020603050405020304" pitchFamily="18" charset="0"/>
              </a:rPr>
              <a:t>Снижение нештатных ситуаций свидетельствует о качественной подготовке к отопительному сезону.</a:t>
            </a:r>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75432" y="152400"/>
            <a:ext cx="10363200" cy="492443"/>
          </a:xfrm>
        </p:spPr>
        <p:txBody>
          <a:bodyPr/>
          <a:lstStyle/>
          <a:p>
            <a:pPr algn="ctr"/>
            <a:r>
              <a:rPr lang="ru-RU" dirty="0"/>
              <a:t>Нештатные ситуации</a:t>
            </a:r>
          </a:p>
        </p:txBody>
      </p:sp>
      <p:sp>
        <p:nvSpPr>
          <p:cNvPr id="5" name="Подзаголовок 4"/>
          <p:cNvSpPr>
            <a:spLocks noGrp="1"/>
          </p:cNvSpPr>
          <p:nvPr>
            <p:ph type="subTitle" idx="4"/>
          </p:nvPr>
        </p:nvSpPr>
        <p:spPr>
          <a:xfrm>
            <a:off x="838200" y="785029"/>
            <a:ext cx="10896600" cy="830997"/>
          </a:xfrm>
        </p:spPr>
        <p:txBody>
          <a:bodyPr/>
          <a:lstStyle/>
          <a:p>
            <a:r>
              <a:rPr lang="ru-RU" dirty="0"/>
              <a:t>	</a:t>
            </a:r>
            <a:r>
              <a:rPr lang="ru-RU" dirty="0">
                <a:latin typeface="Times New Roman" panose="02020603050405020304" pitchFamily="18" charset="0"/>
                <a:cs typeface="Times New Roman" panose="02020603050405020304" pitchFamily="18" charset="0"/>
              </a:rPr>
              <a:t>Подготовка к отопительному периоду 2023-2024 гг. позволяет осуществлять свою деятельность с меньшим количеством нештатных ситуаций по сравнению с аналогичным периодом предыдущего ОЗП.</a:t>
            </a:r>
          </a:p>
          <a:p>
            <a:pPr algn="just"/>
            <a:r>
              <a:rPr lang="ru-RU" dirty="0">
                <a:latin typeface="Times New Roman" panose="02020603050405020304" pitchFamily="18" charset="0"/>
                <a:cs typeface="Times New Roman" panose="02020603050405020304" pitchFamily="18" charset="0"/>
              </a:rPr>
              <a:t>	</a:t>
            </a:r>
          </a:p>
        </p:txBody>
      </p:sp>
      <p:sp>
        <p:nvSpPr>
          <p:cNvPr id="4" name="Номер слайда 3"/>
          <p:cNvSpPr>
            <a:spLocks noGrp="1"/>
          </p:cNvSpPr>
          <p:nvPr>
            <p:ph type="sldNum" sz="quarter" idx="7"/>
          </p:nvPr>
        </p:nvSpPr>
        <p:spPr/>
        <p:txBody>
          <a:bodyPr/>
          <a:lstStyle/>
          <a:p>
            <a:pPr marL="25400">
              <a:lnSpc>
                <a:spcPts val="2285"/>
              </a:lnSpc>
            </a:pPr>
            <a:fld id="{81D60167-4931-47E6-BA6A-407CBD079E47}" type="slidenum">
              <a:rPr lang="ru-RU" smtClean="0"/>
              <a:t>6</a:t>
            </a:fld>
            <a:endParaRPr lang="ru-RU" dirty="0"/>
          </a:p>
        </p:txBody>
      </p:sp>
      <p:graphicFrame>
        <p:nvGraphicFramePr>
          <p:cNvPr id="6" name="Диаграмма 5"/>
          <p:cNvGraphicFramePr/>
          <p:nvPr>
            <p:extLst>
              <p:ext uri="{D42A27DB-BD31-4B8C-83A1-F6EECF244321}">
                <p14:modId xmlns:p14="http://schemas.microsoft.com/office/powerpoint/2010/main" val="1020880229"/>
              </p:ext>
            </p:extLst>
          </p:nvPr>
        </p:nvGraphicFramePr>
        <p:xfrm>
          <a:off x="910945" y="1981200"/>
          <a:ext cx="10370109" cy="36576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6939" y="306070"/>
            <a:ext cx="10358120" cy="984885"/>
          </a:xfrm>
        </p:spPr>
        <p:txBody>
          <a:bodyPr/>
          <a:lstStyle/>
          <a:p>
            <a:pPr algn="ctr"/>
            <a:r>
              <a:rPr lang="ru-RU" dirty="0"/>
              <a:t>Производственные мощности для устранения нештатных ситуаций</a:t>
            </a:r>
          </a:p>
        </p:txBody>
      </p:sp>
      <p:sp>
        <p:nvSpPr>
          <p:cNvPr id="3" name="Текст 2"/>
          <p:cNvSpPr>
            <a:spLocks noGrp="1"/>
          </p:cNvSpPr>
          <p:nvPr>
            <p:ph type="body" idx="1"/>
          </p:nvPr>
        </p:nvSpPr>
        <p:spPr>
          <a:xfrm>
            <a:off x="397560" y="2055698"/>
            <a:ext cx="11396878" cy="2254463"/>
          </a:xfrm>
        </p:spPr>
        <p:txBody>
          <a:bodyPr/>
          <a:lstStyle/>
          <a:p>
            <a:pPr marL="12700" marR="395605" algn="just">
              <a:lnSpc>
                <a:spcPct val="100000"/>
              </a:lnSpc>
              <a:spcBef>
                <a:spcPts val="105"/>
              </a:spcBef>
            </a:pPr>
            <a:r>
              <a:rPr lang="ru-RU" sz="1800" dirty="0">
                <a:latin typeface="Times New Roman" panose="02020603050405020304"/>
                <a:cs typeface="Times New Roman" panose="02020603050405020304"/>
              </a:rPr>
              <a:t>	Для устранения нештатных ситуаций на предприятии сформировано 4 бригады в количестве 36 штатных единиц. Группы укомплектованы сварочным и вспомогательным оборудованием, в наличии 6 единиц специализированной техники. </a:t>
            </a:r>
          </a:p>
          <a:p>
            <a:pPr marL="12700" marR="395605" algn="just">
              <a:lnSpc>
                <a:spcPct val="100000"/>
              </a:lnSpc>
              <a:spcBef>
                <a:spcPts val="105"/>
              </a:spcBef>
            </a:pPr>
            <a:r>
              <a:rPr lang="ru-RU" sz="1800" dirty="0">
                <a:latin typeface="Times New Roman" panose="02020603050405020304"/>
                <a:cs typeface="Times New Roman" panose="02020603050405020304"/>
              </a:rPr>
              <a:t>	При необходимости привлечения дополнительной техники для устранения аварийных ситуаций, заключены рамочные договора с двумя автотранспортными предприятиями.</a:t>
            </a:r>
          </a:p>
          <a:p>
            <a:pPr marL="12700" marR="395605" algn="just">
              <a:lnSpc>
                <a:spcPct val="100000"/>
              </a:lnSpc>
              <a:spcBef>
                <a:spcPts val="105"/>
              </a:spcBef>
            </a:pPr>
            <a:r>
              <a:rPr lang="ru-RU" sz="1800" dirty="0">
                <a:latin typeface="Times New Roman" panose="02020603050405020304"/>
                <a:cs typeface="Times New Roman" panose="02020603050405020304"/>
              </a:rPr>
              <a:t>	Создан аварийный запас материалов, а также заключены аналогичные договоры на аварийную поставку запасных частей и материалов.</a:t>
            </a:r>
          </a:p>
          <a:p>
            <a:pPr marL="12700" marR="395605" algn="just">
              <a:lnSpc>
                <a:spcPct val="100000"/>
              </a:lnSpc>
              <a:spcBef>
                <a:spcPts val="105"/>
              </a:spcBef>
            </a:pPr>
            <a:r>
              <a:rPr lang="ru-RU" sz="1800" dirty="0">
                <a:latin typeface="Times New Roman" panose="02020603050405020304"/>
                <a:cs typeface="Times New Roman" panose="02020603050405020304"/>
              </a:rPr>
              <a:t>	</a:t>
            </a:r>
            <a:endParaRPr lang="ru-RU" dirty="0"/>
          </a:p>
        </p:txBody>
      </p:sp>
      <p:sp>
        <p:nvSpPr>
          <p:cNvPr id="4" name="Номер слайда 3"/>
          <p:cNvSpPr>
            <a:spLocks noGrp="1"/>
          </p:cNvSpPr>
          <p:nvPr>
            <p:ph type="sldNum" sz="quarter" idx="7"/>
          </p:nvPr>
        </p:nvSpPr>
        <p:spPr/>
        <p:txBody>
          <a:bodyPr/>
          <a:lstStyle/>
          <a:p>
            <a:pPr marL="25400">
              <a:lnSpc>
                <a:spcPts val="2285"/>
              </a:lnSpc>
            </a:pPr>
            <a:fld id="{81D60167-4931-47E6-BA6A-407CBD079E47}" type="slidenum">
              <a:rPr lang="ru-RU" smtClean="0"/>
              <a:t>7</a:t>
            </a:fld>
            <a:endParaRPr lang="ru-RU" dirty="0"/>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40" y="137740"/>
            <a:ext cx="10358120" cy="827791"/>
          </a:xfrm>
          <a:prstGeom prst="rect">
            <a:avLst/>
          </a:prstGeom>
        </p:spPr>
        <p:txBody>
          <a:bodyPr vert="horz" wrap="square" lIns="0" tIns="88265" rIns="0" bIns="0" rtlCol="0">
            <a:spAutoFit/>
          </a:bodyPr>
          <a:lstStyle/>
          <a:p>
            <a:pPr marL="12700" marR="5080" algn="ctr">
              <a:spcBef>
                <a:spcPts val="695"/>
              </a:spcBef>
            </a:pPr>
            <a:r>
              <a:rPr lang="ru-RU" sz="2400" spc="-35" dirty="0">
                <a:sym typeface="+mn-ea"/>
              </a:rPr>
              <a:t>Отопительный сезон.</a:t>
            </a:r>
            <a:br>
              <a:rPr lang="ru-RU" sz="2400" spc="-35" dirty="0">
                <a:sym typeface="+mn-ea"/>
              </a:rPr>
            </a:br>
            <a:r>
              <a:rPr lang="ru-RU" sz="2400" spc="-35" dirty="0">
                <a:sym typeface="+mn-ea"/>
              </a:rPr>
              <a:t>Общая информация.</a:t>
            </a:r>
            <a:endParaRPr sz="2400" spc="-45" dirty="0"/>
          </a:p>
        </p:txBody>
      </p:sp>
      <p:sp>
        <p:nvSpPr>
          <p:cNvPr id="6" name="Номер слайда 5"/>
          <p:cNvSpPr>
            <a:spLocks noGrp="1"/>
          </p:cNvSpPr>
          <p:nvPr>
            <p:ph type="sldNum" sz="quarter" idx="7"/>
          </p:nvPr>
        </p:nvSpPr>
        <p:spPr>
          <a:xfrm>
            <a:off x="10968990" y="6497498"/>
            <a:ext cx="461010" cy="307340"/>
          </a:xfrm>
        </p:spPr>
        <p:txBody>
          <a:bodyPr/>
          <a:lstStyle/>
          <a:p>
            <a:pPr marL="25400">
              <a:lnSpc>
                <a:spcPts val="2285"/>
              </a:lnSpc>
            </a:pPr>
            <a:fld id="{81D60167-4931-47E6-BA6A-407CBD079E47}" type="slidenum">
              <a:rPr lang="ru-RU" smtClean="0"/>
              <a:t>8</a:t>
            </a:fld>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368385714"/>
              </p:ext>
            </p:extLst>
          </p:nvPr>
        </p:nvGraphicFramePr>
        <p:xfrm>
          <a:off x="1068070" y="2158463"/>
          <a:ext cx="10055860" cy="1957000"/>
        </p:xfrm>
        <a:graphic>
          <a:graphicData uri="http://schemas.openxmlformats.org/drawingml/2006/table">
            <a:tbl>
              <a:tblPr firstRow="1" firstCol="1" lastRow="1" lastCol="1" bandRow="1" bandCol="1">
                <a:tableStyleId>{5940675A-B579-460E-94D1-54222C63F5DA}</a:tableStyleId>
              </a:tblPr>
              <a:tblGrid>
                <a:gridCol w="5377850">
                  <a:extLst>
                    <a:ext uri="{9D8B030D-6E8A-4147-A177-3AD203B41FA5}">
                      <a16:colId xmlns:a16="http://schemas.microsoft.com/office/drawing/2014/main" val="20000"/>
                    </a:ext>
                  </a:extLst>
                </a:gridCol>
                <a:gridCol w="1476494">
                  <a:extLst>
                    <a:ext uri="{9D8B030D-6E8A-4147-A177-3AD203B41FA5}">
                      <a16:colId xmlns:a16="http://schemas.microsoft.com/office/drawing/2014/main" val="20001"/>
                    </a:ext>
                  </a:extLst>
                </a:gridCol>
                <a:gridCol w="1118557">
                  <a:extLst>
                    <a:ext uri="{9D8B030D-6E8A-4147-A177-3AD203B41FA5}">
                      <a16:colId xmlns:a16="http://schemas.microsoft.com/office/drawing/2014/main" val="20002"/>
                    </a:ext>
                  </a:extLst>
                </a:gridCol>
                <a:gridCol w="2082959">
                  <a:extLst>
                    <a:ext uri="{9D8B030D-6E8A-4147-A177-3AD203B41FA5}">
                      <a16:colId xmlns:a16="http://schemas.microsoft.com/office/drawing/2014/main" val="20003"/>
                    </a:ext>
                  </a:extLst>
                </a:gridCol>
              </a:tblGrid>
              <a:tr h="570668">
                <a:tc>
                  <a:txBody>
                    <a:bodyPr/>
                    <a:lstStyle/>
                    <a:p>
                      <a:pPr algn="ctr"/>
                      <a:endParaRPr lang="ru-RU" sz="1600" b="1" dirty="0">
                        <a:effectLst/>
                        <a:latin typeface="Times New Roman" panose="02020603050405020304" pitchFamily="18" charset="0"/>
                        <a:cs typeface="Times New Roman" panose="02020603050405020304" pitchFamily="18" charset="0"/>
                      </a:endParaRPr>
                    </a:p>
                    <a:p>
                      <a:pPr algn="ctr"/>
                      <a:r>
                        <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rPr>
                        <a:t>Сфера деятельности</a:t>
                      </a:r>
                    </a:p>
                  </a:txBody>
                  <a:tcPr marL="68580" marR="68580" marT="0" marB="0"/>
                </a:tc>
                <a:tc>
                  <a:txBody>
                    <a:bodyPr/>
                    <a:lstStyle/>
                    <a:p>
                      <a:pPr algn="ctr"/>
                      <a:r>
                        <a:rPr lang="ru-RU" sz="1600" b="1" dirty="0">
                          <a:effectLst/>
                          <a:latin typeface="Times New Roman" panose="02020603050405020304" pitchFamily="18" charset="0"/>
                          <a:cs typeface="Times New Roman" panose="02020603050405020304" pitchFamily="18" charset="0"/>
                        </a:rPr>
                        <a:t>Ед. изм.</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sz="1600" b="1" dirty="0">
                          <a:effectLst/>
                          <a:latin typeface="Times New Roman" panose="02020603050405020304" pitchFamily="18" charset="0"/>
                          <a:cs typeface="Times New Roman" panose="02020603050405020304" pitchFamily="18" charset="0"/>
                        </a:rPr>
                        <a:t>ВСЕГО</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sz="1600" b="1" dirty="0">
                          <a:effectLst/>
                          <a:latin typeface="Times New Roman" panose="02020603050405020304" pitchFamily="18" charset="0"/>
                          <a:cs typeface="Times New Roman" panose="02020603050405020304" pitchFamily="18" charset="0"/>
                        </a:rPr>
                        <a:t>Подключено</a:t>
                      </a:r>
                      <a:endParaRPr lang="ru-RU"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01917">
                <a:tc>
                  <a:txBody>
                    <a:bodyPr/>
                    <a:lstStyle/>
                    <a:p>
                      <a:pPr algn="just"/>
                      <a:r>
                        <a:rPr lang="ru-RU" sz="1600" b="0" dirty="0">
                          <a:effectLst/>
                          <a:latin typeface="Times New Roman" panose="02020603050405020304" pitchFamily="18" charset="0"/>
                          <a:cs typeface="Times New Roman" panose="02020603050405020304" pitchFamily="18" charset="0"/>
                        </a:rPr>
                        <a:t>Социально-значимые</a:t>
                      </a:r>
                      <a:endPar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600" b="0" dirty="0">
                          <a:effectLst/>
                          <a:latin typeface="Times New Roman" panose="02020603050405020304" pitchFamily="18" charset="0"/>
                          <a:cs typeface="Times New Roman" panose="02020603050405020304" pitchFamily="18" charset="0"/>
                        </a:rPr>
                        <a:t>Учреждение</a:t>
                      </a:r>
                      <a:endPar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9</a:t>
                      </a:r>
                    </a:p>
                  </a:txBody>
                  <a:tcPr marL="68580" marR="68580" marT="0" marB="0"/>
                </a:tc>
                <a:extLst>
                  <a:ext uri="{0D108BD9-81ED-4DB2-BD59-A6C34878D82A}">
                    <a16:rowId xmlns:a16="http://schemas.microsoft.com/office/drawing/2014/main" val="10001"/>
                  </a:ext>
                </a:extLst>
              </a:tr>
              <a:tr h="222842">
                <a:tc>
                  <a:txBody>
                    <a:bodyPr/>
                    <a:lstStyle/>
                    <a:p>
                      <a:pPr algn="just"/>
                      <a:r>
                        <a:rPr lang="ru-RU" sz="1600" b="0" dirty="0">
                          <a:effectLst/>
                          <a:latin typeface="Times New Roman" panose="02020603050405020304" pitchFamily="18" charset="0"/>
                          <a:cs typeface="Times New Roman" panose="02020603050405020304" pitchFamily="18" charset="0"/>
                        </a:rPr>
                        <a:t>Образовательные</a:t>
                      </a:r>
                      <a:endPar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600" b="0" dirty="0">
                          <a:effectLst/>
                          <a:latin typeface="Times New Roman" panose="02020603050405020304" pitchFamily="18" charset="0"/>
                          <a:cs typeface="Times New Roman" panose="02020603050405020304" pitchFamily="18" charset="0"/>
                        </a:rPr>
                        <a:t>Объект</a:t>
                      </a:r>
                      <a:endPar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70</a:t>
                      </a: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70</a:t>
                      </a:r>
                    </a:p>
                  </a:txBody>
                  <a:tcPr marL="68580" marR="68580" marT="0" marB="0"/>
                </a:tc>
                <a:extLst>
                  <a:ext uri="{0D108BD9-81ED-4DB2-BD59-A6C34878D82A}">
                    <a16:rowId xmlns:a16="http://schemas.microsoft.com/office/drawing/2014/main" val="10002"/>
                  </a:ext>
                </a:extLst>
              </a:tr>
              <a:tr h="264624">
                <a:tc>
                  <a:txBody>
                    <a:bodyPr/>
                    <a:lstStyle/>
                    <a:p>
                      <a:pPr algn="just"/>
                      <a:r>
                        <a:rPr lang="ru-RU" sz="1600" b="0" dirty="0">
                          <a:effectLst/>
                          <a:latin typeface="Times New Roman" panose="02020603050405020304" pitchFamily="18" charset="0"/>
                          <a:cs typeface="Times New Roman" panose="02020603050405020304" pitchFamily="18" charset="0"/>
                        </a:rPr>
                        <a:t>Спорт</a:t>
                      </a:r>
                      <a:endPar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600" b="0" dirty="0">
                          <a:effectLst/>
                          <a:latin typeface="Times New Roman" panose="02020603050405020304" pitchFamily="18" charset="0"/>
                          <a:cs typeface="Times New Roman" panose="02020603050405020304" pitchFamily="18" charset="0"/>
                        </a:rPr>
                        <a:t>Объект</a:t>
                      </a:r>
                      <a:endPar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tc>
                <a:extLst>
                  <a:ext uri="{0D108BD9-81ED-4DB2-BD59-A6C34878D82A}">
                    <a16:rowId xmlns:a16="http://schemas.microsoft.com/office/drawing/2014/main" val="10003"/>
                  </a:ext>
                </a:extLst>
              </a:tr>
              <a:tr h="278552">
                <a:tc>
                  <a:txBody>
                    <a:bodyPr/>
                    <a:lstStyle/>
                    <a:p>
                      <a:pPr algn="just"/>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Министерство обороны</a:t>
                      </a:r>
                    </a:p>
                  </a:txBody>
                  <a:tcPr marL="68580" marR="68580" marT="0" marB="0"/>
                </a:tc>
                <a:tc>
                  <a:txBody>
                    <a:bodyPr/>
                    <a:lstStyle/>
                    <a:p>
                      <a:pPr algn="ctr"/>
                      <a:r>
                        <a:rPr lang="ru-RU" sz="1600" b="0" dirty="0">
                          <a:effectLst/>
                          <a:latin typeface="Times New Roman" panose="02020603050405020304" pitchFamily="18" charset="0"/>
                          <a:cs typeface="Times New Roman" panose="02020603050405020304" pitchFamily="18" charset="0"/>
                        </a:rPr>
                        <a:t>Объект</a:t>
                      </a:r>
                      <a:endPar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tc>
                <a:extLst>
                  <a:ext uri="{0D108BD9-81ED-4DB2-BD59-A6C34878D82A}">
                    <a16:rowId xmlns:a16="http://schemas.microsoft.com/office/drawing/2014/main" val="10004"/>
                  </a:ext>
                </a:extLst>
              </a:tr>
              <a:tr h="297399">
                <a:tc>
                  <a:txBody>
                    <a:bodyPr/>
                    <a:lstStyle/>
                    <a:p>
                      <a:pPr algn="just"/>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Жилые дома</a:t>
                      </a: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Объект</a:t>
                      </a: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461</a:t>
                      </a:r>
                    </a:p>
                  </a:txBody>
                  <a:tcPr marL="68580" marR="68580" marT="0" marB="0"/>
                </a:tc>
                <a:tc>
                  <a:txBody>
                    <a:bodyPr/>
                    <a:lstStyle/>
                    <a:p>
                      <a:pPr algn="ctr"/>
                      <a:r>
                        <a:rPr lang="ru-RU" sz="1600" b="0" dirty="0">
                          <a:effectLst/>
                          <a:latin typeface="Times New Roman" panose="02020603050405020304" pitchFamily="18" charset="0"/>
                          <a:ea typeface="Times New Roman" panose="02020603050405020304" pitchFamily="18" charset="0"/>
                          <a:cs typeface="Times New Roman" panose="02020603050405020304" pitchFamily="18" charset="0"/>
                        </a:rPr>
                        <a:t>461</a:t>
                      </a:r>
                    </a:p>
                  </a:txBody>
                  <a:tcPr marL="68580" marR="68580" marT="0" marB="0"/>
                </a:tc>
                <a:extLst>
                  <a:ext uri="{0D108BD9-81ED-4DB2-BD59-A6C34878D82A}">
                    <a16:rowId xmlns:a16="http://schemas.microsoft.com/office/drawing/2014/main" val="10005"/>
                  </a:ext>
                </a:extLst>
              </a:tr>
            </a:tbl>
          </a:graphicData>
        </a:graphic>
      </p:graphicFrame>
      <p:sp>
        <p:nvSpPr>
          <p:cNvPr id="7" name="object 2"/>
          <p:cNvSpPr txBox="1"/>
          <p:nvPr/>
        </p:nvSpPr>
        <p:spPr>
          <a:xfrm>
            <a:off x="9601200" y="1067956"/>
            <a:ext cx="1914207" cy="949555"/>
          </a:xfrm>
          <a:prstGeom prst="rect">
            <a:avLst/>
          </a:prstGeom>
        </p:spPr>
        <p:txBody>
          <a:bodyPr vert="horz" wrap="square" lIns="0" tIns="88265" rIns="0" bIns="0" rtlCol="0">
            <a:spAutoFit/>
          </a:bodyPr>
          <a:lstStyle>
            <a:lvl1pPr>
              <a:defRPr sz="3200" b="1" i="0">
                <a:solidFill>
                  <a:srgbClr val="404040"/>
                </a:solidFill>
                <a:latin typeface="Times New Roman" panose="02020603050405020304"/>
                <a:ea typeface="+mj-ea"/>
                <a:cs typeface="Times New Roman" panose="02020603050405020304"/>
              </a:defRPr>
            </a:lvl1pPr>
          </a:lstStyle>
          <a:p>
            <a:pPr marL="12700" marR="5080" algn="ctr">
              <a:lnSpc>
                <a:spcPts val="3260"/>
              </a:lnSpc>
              <a:spcBef>
                <a:spcPts val="695"/>
              </a:spcBef>
            </a:pPr>
            <a:endParaRPr lang="ru-RU" sz="1000" kern="0" spc="-45" dirty="0"/>
          </a:p>
          <a:p>
            <a:pPr marL="12700" marR="5080" algn="ctr">
              <a:lnSpc>
                <a:spcPts val="3260"/>
              </a:lnSpc>
              <a:spcBef>
                <a:spcPts val="695"/>
              </a:spcBef>
            </a:pPr>
            <a:endParaRPr lang="ru-RU" sz="1000" kern="0" spc="-45" dirty="0"/>
          </a:p>
        </p:txBody>
      </p:sp>
      <p:sp>
        <p:nvSpPr>
          <p:cNvPr id="8" name="TextBox 7"/>
          <p:cNvSpPr txBox="1"/>
          <p:nvPr/>
        </p:nvSpPr>
        <p:spPr>
          <a:xfrm>
            <a:off x="916940" y="930535"/>
            <a:ext cx="10352258" cy="1200329"/>
          </a:xfrm>
          <a:prstGeom prst="rect">
            <a:avLst/>
          </a:prstGeom>
          <a:noFill/>
        </p:spPr>
        <p:txBody>
          <a:bodyPr wrap="square" rtlCol="0">
            <a:spAutoFit/>
          </a:bodyPr>
          <a:lstStyle/>
          <a:p>
            <a:pPr algn="just"/>
            <a:r>
              <a:rPr lang="ru-RU" dirty="0">
                <a:latin typeface="Times New Roman" panose="02020603050405020304" pitchFamily="18" charset="0"/>
                <a:cs typeface="Times New Roman" panose="02020603050405020304" pitchFamily="18" charset="0"/>
              </a:rPr>
              <a:t>	В настоящее время основное и вспомогательное оборудование котельных и тепловых сетей функционирует в штатном режиме.</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К теплоисточникам предприятия, вырабатывающих тепловую энергию, подключено:</a:t>
            </a:r>
          </a:p>
        </p:txBody>
      </p:sp>
      <p:sp>
        <p:nvSpPr>
          <p:cNvPr id="3" name="TextBox 2">
            <a:extLst>
              <a:ext uri="{FF2B5EF4-FFF2-40B4-BE49-F238E27FC236}">
                <a16:creationId xmlns:a16="http://schemas.microsoft.com/office/drawing/2014/main" id="{0F7D63D9-70C6-4BDB-943F-567A642ADA2F}"/>
              </a:ext>
            </a:extLst>
          </p:cNvPr>
          <p:cNvSpPr txBox="1"/>
          <p:nvPr/>
        </p:nvSpPr>
        <p:spPr>
          <a:xfrm>
            <a:off x="1065139" y="4308400"/>
            <a:ext cx="10055859" cy="2031325"/>
          </a:xfrm>
          <a:prstGeom prst="rect">
            <a:avLst/>
          </a:prstGeom>
          <a:noFill/>
        </p:spPr>
        <p:txBody>
          <a:bodyPr wrap="square" rtlCol="0">
            <a:spAutoFit/>
          </a:bodyPr>
          <a:lstStyle/>
          <a:p>
            <a:r>
              <a:rPr lang="ru-RU" dirty="0"/>
              <a:t>	</a:t>
            </a:r>
            <a:r>
              <a:rPr lang="ru-RU" dirty="0">
                <a:latin typeface="Times New Roman" panose="02020603050405020304" pitchFamily="18" charset="0"/>
                <a:cs typeface="Times New Roman" panose="02020603050405020304" pitchFamily="18" charset="0"/>
              </a:rPr>
              <a:t>На все заявки, поступающие в диспетчерскую, дежурные службы реагируют оперативно в соответствии с установленным законом сроком. </a:t>
            </a:r>
          </a:p>
          <a:p>
            <a:pPr algn="just"/>
            <a:r>
              <a:rPr lang="ru-RU" dirty="0">
                <a:latin typeface="Times New Roman" panose="02020603050405020304" pitchFamily="18" charset="0"/>
                <a:cs typeface="Times New Roman" panose="02020603050405020304" pitchFamily="18" charset="0"/>
              </a:rPr>
              <a:t>	Необходимо отметить, что с начала отопительного сезона была выявлена поставка горячей воды со сниженными параметрами ряду домов по ул. Коммунистическая. Для предоставления ресурса надлежащего качества была произведена замена участка трубопровода без отключения потребителей. Абонентам, использовавшим горячую воду со сниженными параметрами произведен перерасчет. </a:t>
            </a:r>
          </a:p>
        </p:txBody>
      </p:sp>
    </p:spTree>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40" y="137740"/>
            <a:ext cx="10358120" cy="478657"/>
          </a:xfrm>
          <a:prstGeom prst="rect">
            <a:avLst/>
          </a:prstGeom>
        </p:spPr>
        <p:txBody>
          <a:bodyPr vert="horz" wrap="square" lIns="0" tIns="88265" rIns="0" bIns="0" rtlCol="0">
            <a:spAutoFit/>
          </a:bodyPr>
          <a:lstStyle/>
          <a:p>
            <a:pPr marL="12700" marR="5080" algn="ctr">
              <a:lnSpc>
                <a:spcPts val="3260"/>
              </a:lnSpc>
              <a:spcBef>
                <a:spcPts val="695"/>
              </a:spcBef>
            </a:pPr>
            <a:r>
              <a:rPr lang="ru-RU" sz="2400" spc="-35" dirty="0">
                <a:sym typeface="+mn-ea"/>
              </a:rPr>
              <a:t>Инвестиционная деятельность за период 2020-2023 </a:t>
            </a:r>
            <a:r>
              <a:rPr lang="ru-RU" sz="2400" spc="-35" dirty="0" err="1">
                <a:sym typeface="+mn-ea"/>
              </a:rPr>
              <a:t>г.г</a:t>
            </a:r>
            <a:r>
              <a:rPr lang="ru-RU" sz="2400" spc="-35" dirty="0">
                <a:sym typeface="+mn-ea"/>
              </a:rPr>
              <a:t>.</a:t>
            </a:r>
            <a:endParaRPr sz="2400" spc="-45" dirty="0"/>
          </a:p>
        </p:txBody>
      </p:sp>
      <p:sp>
        <p:nvSpPr>
          <p:cNvPr id="6" name="Номер слайда 5"/>
          <p:cNvSpPr>
            <a:spLocks noGrp="1"/>
          </p:cNvSpPr>
          <p:nvPr>
            <p:ph type="sldNum" sz="quarter" idx="7"/>
          </p:nvPr>
        </p:nvSpPr>
        <p:spPr>
          <a:xfrm>
            <a:off x="10968990" y="6497498"/>
            <a:ext cx="461010" cy="307340"/>
          </a:xfrm>
        </p:spPr>
        <p:txBody>
          <a:bodyPr/>
          <a:lstStyle/>
          <a:p>
            <a:pPr marL="25400">
              <a:lnSpc>
                <a:spcPts val="2285"/>
              </a:lnSpc>
            </a:pPr>
            <a:fld id="{81D60167-4931-47E6-BA6A-407CBD079E47}" type="slidenum">
              <a:rPr lang="ru-RU" smtClean="0"/>
              <a:t>9</a:t>
            </a:fld>
            <a:endParaRPr lang="ru-RU" dirty="0"/>
          </a:p>
        </p:txBody>
      </p:sp>
      <p:sp>
        <p:nvSpPr>
          <p:cNvPr id="4" name="TextBox 3"/>
          <p:cNvSpPr txBox="1"/>
          <p:nvPr/>
        </p:nvSpPr>
        <p:spPr>
          <a:xfrm>
            <a:off x="1121657" y="3802617"/>
            <a:ext cx="10358119" cy="2431435"/>
          </a:xfrm>
          <a:prstGeom prst="rect">
            <a:avLst/>
          </a:prstGeom>
          <a:noFill/>
        </p:spPr>
        <p:txBody>
          <a:bodyPr wrap="square" rtlCol="0">
            <a:spAutoFit/>
          </a:bodyPr>
          <a:lstStyle/>
          <a:p>
            <a:pPr algn="just"/>
            <a:r>
              <a:rPr lang="ru-RU"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Стоимость уже выполненных мероприятий инвестиционной программы составляет более 131 млн. рублей, в ценах Приложения №4 к Концессионному соглашению.</a:t>
            </a:r>
          </a:p>
          <a:p>
            <a:pPr algn="just"/>
            <a:r>
              <a:rPr lang="ru-RU" sz="1400" dirty="0">
                <a:latin typeface="Times New Roman" panose="02020603050405020304" pitchFamily="18" charset="0"/>
                <a:cs typeface="Times New Roman" panose="02020603050405020304" pitchFamily="18" charset="0"/>
              </a:rPr>
              <a:t>	Одновременно, во исполнение поручения главы МО Ейский район, была проведена работа по переводу полной нагрузки ГВС и частичной нагрузки по отоплению абонентов ЗАО «Санаторий Ейск» на муниципальные теплоисточники. В результате чего, за счет собственных средств была полностью перестроена котельная Свердлова 108, реконструирована котельная К. Либкнехта 70/2, проведена прокладка более 1,0 км. тепловых сетей. Собственные затраты составили 9,6 млн. рублей.</a:t>
            </a:r>
          </a:p>
          <a:p>
            <a:pPr algn="just"/>
            <a:r>
              <a:rPr lang="ru-RU" sz="1400" dirty="0">
                <a:latin typeface="Times New Roman" panose="02020603050405020304" pitchFamily="18" charset="0"/>
                <a:cs typeface="Times New Roman" panose="02020603050405020304" pitchFamily="18" charset="0"/>
              </a:rPr>
              <a:t>	Для выполнения программы энергосбережения было установлено 6 узлов учета учета газа на 5-ти котельных: Калинина 281/2, С. Романа 80а, Красная 43/4, Одесская 261, Западная 2/1 общая сумма затрат составляет 9,1 млн. рублей.</a:t>
            </a:r>
          </a:p>
          <a:p>
            <a:pPr algn="just"/>
            <a:r>
              <a:rPr lang="ru-RU" sz="1400"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Таким образом, общий инвестиционный портфель Филиала с учетом ремонтной деятельности составил 188,7 млн. рублей.</a:t>
            </a:r>
            <a:endParaRPr lang="ru-RU" sz="1400" b="1" dirty="0">
              <a:latin typeface="Times New Roman" panose="02020603050405020304" pitchFamily="18" charset="0"/>
              <a:cs typeface="Times New Roman" panose="02020603050405020304" pitchFamily="18" charset="0"/>
            </a:endParaRPr>
          </a:p>
        </p:txBody>
      </p:sp>
      <p:graphicFrame>
        <p:nvGraphicFramePr>
          <p:cNvPr id="8" name="Таблица 7"/>
          <p:cNvGraphicFramePr>
            <a:graphicFrameLocks noGrp="1"/>
          </p:cNvGraphicFramePr>
          <p:nvPr/>
        </p:nvGraphicFramePr>
        <p:xfrm>
          <a:off x="1121658" y="990600"/>
          <a:ext cx="10365105" cy="2760980"/>
        </p:xfrm>
        <a:graphic>
          <a:graphicData uri="http://schemas.openxmlformats.org/drawingml/2006/table">
            <a:tbl>
              <a:tblPr firstRow="1" firstCol="1" lastRow="1" lastCol="1" bandRow="1" bandCol="1">
                <a:tableStyleId>{5940675A-B579-460E-94D1-54222C63F5DA}</a:tableStyleId>
              </a:tblPr>
              <a:tblGrid>
                <a:gridCol w="2346960">
                  <a:extLst>
                    <a:ext uri="{9D8B030D-6E8A-4147-A177-3AD203B41FA5}">
                      <a16:colId xmlns:a16="http://schemas.microsoft.com/office/drawing/2014/main" val="20000"/>
                    </a:ext>
                  </a:extLst>
                </a:gridCol>
                <a:gridCol w="995680">
                  <a:extLst>
                    <a:ext uri="{9D8B030D-6E8A-4147-A177-3AD203B41FA5}">
                      <a16:colId xmlns:a16="http://schemas.microsoft.com/office/drawing/2014/main" val="20001"/>
                    </a:ext>
                  </a:extLst>
                </a:gridCol>
                <a:gridCol w="1265555">
                  <a:extLst>
                    <a:ext uri="{9D8B030D-6E8A-4147-A177-3AD203B41FA5}">
                      <a16:colId xmlns:a16="http://schemas.microsoft.com/office/drawing/2014/main" val="20002"/>
                    </a:ext>
                  </a:extLst>
                </a:gridCol>
                <a:gridCol w="1174115">
                  <a:extLst>
                    <a:ext uri="{9D8B030D-6E8A-4147-A177-3AD203B41FA5}">
                      <a16:colId xmlns:a16="http://schemas.microsoft.com/office/drawing/2014/main" val="20003"/>
                    </a:ext>
                  </a:extLst>
                </a:gridCol>
                <a:gridCol w="1211580">
                  <a:extLst>
                    <a:ext uri="{9D8B030D-6E8A-4147-A177-3AD203B41FA5}">
                      <a16:colId xmlns:a16="http://schemas.microsoft.com/office/drawing/2014/main" val="20004"/>
                    </a:ext>
                  </a:extLst>
                </a:gridCol>
                <a:gridCol w="1115695">
                  <a:extLst>
                    <a:ext uri="{9D8B030D-6E8A-4147-A177-3AD203B41FA5}">
                      <a16:colId xmlns:a16="http://schemas.microsoft.com/office/drawing/2014/main" val="20005"/>
                    </a:ext>
                  </a:extLst>
                </a:gridCol>
                <a:gridCol w="1144270">
                  <a:extLst>
                    <a:ext uri="{9D8B030D-6E8A-4147-A177-3AD203B41FA5}">
                      <a16:colId xmlns:a16="http://schemas.microsoft.com/office/drawing/2014/main" val="20006"/>
                    </a:ext>
                  </a:extLst>
                </a:gridCol>
                <a:gridCol w="1111250">
                  <a:extLst>
                    <a:ext uri="{9D8B030D-6E8A-4147-A177-3AD203B41FA5}">
                      <a16:colId xmlns:a16="http://schemas.microsoft.com/office/drawing/2014/main" val="20007"/>
                    </a:ext>
                  </a:extLst>
                </a:gridCol>
              </a:tblGrid>
              <a:tr h="722701">
                <a:tc>
                  <a:txBody>
                    <a:bodyPr/>
                    <a:lstStyle/>
                    <a:p>
                      <a:pPr algn="ctr"/>
                      <a:endParaRPr lang="ru-RU" sz="1200" b="1" dirty="0">
                        <a:effectLst/>
                        <a:latin typeface="Times New Roman" panose="02020603050405020304" pitchFamily="18" charset="0"/>
                        <a:cs typeface="Times New Roman" panose="02020603050405020304" pitchFamily="18" charset="0"/>
                      </a:endParaRPr>
                    </a:p>
                    <a:p>
                      <a:pPr algn="ctr"/>
                      <a:r>
                        <a:rPr lang="ru-RU" sz="1200" b="1" dirty="0">
                          <a:effectLst/>
                          <a:latin typeface="Times New Roman" panose="02020603050405020304" pitchFamily="18" charset="0"/>
                          <a:cs typeface="Times New Roman" panose="02020603050405020304" pitchFamily="18" charset="0"/>
                        </a:rPr>
                        <a:t>Мероприятие</a:t>
                      </a:r>
                      <a:endPar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ru-RU" sz="1200" b="1" dirty="0">
                          <a:effectLst/>
                          <a:latin typeface="Times New Roman" panose="02020603050405020304" pitchFamily="18" charset="0"/>
                          <a:cs typeface="Times New Roman" panose="02020603050405020304" pitchFamily="18" charset="0"/>
                        </a:rPr>
                        <a:t>Ед. изм.</a:t>
                      </a:r>
                      <a:endPar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buNone/>
                      </a:pPr>
                      <a:r>
                        <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sym typeface="+mn-ea"/>
                        </a:rPr>
                        <a:t>Выполнение 2021 год, тыс.руб (без НДС)</a:t>
                      </a:r>
                      <a:endPar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buNone/>
                      </a:pPr>
                      <a:endParaRPr lang="ru-RU" alt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rPr>
                        <a:t>Выполнение 2021 год</a:t>
                      </a:r>
                    </a:p>
                  </a:txBody>
                  <a:tcPr marL="68580" marR="68580" marT="0" marB="0" anchor="ctr"/>
                </a:tc>
                <a:tc>
                  <a:txBody>
                    <a:bodyPr/>
                    <a:lstStyle/>
                    <a:p>
                      <a:pPr algn="ctr">
                        <a:buNone/>
                      </a:pPr>
                      <a:r>
                        <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sym typeface="+mn-ea"/>
                        </a:rPr>
                        <a:t>Выполнение 2022 год, тыс.руб (без НДС)</a:t>
                      </a:r>
                      <a:endPar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buNone/>
                      </a:pPr>
                      <a:endParaRPr lang="ru-RU" alt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sym typeface="+mn-ea"/>
                        </a:rPr>
                        <a:t>Выполнение 2022 год</a:t>
                      </a:r>
                      <a:endPar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buNone/>
                      </a:pPr>
                      <a:r>
                        <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sym typeface="+mn-ea"/>
                        </a:rPr>
                        <a:t>Выполнение 2023 год, тыс.руб (без НДС)</a:t>
                      </a:r>
                      <a:endParaRPr lang="ru-RU"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buNone/>
                      </a:pPr>
                      <a:endParaRPr lang="ru-RU" altLang="en-US" sz="1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sym typeface="+mn-ea"/>
                        </a:rPr>
                        <a:t>Выполнение 2023 год</a:t>
                      </a:r>
                      <a:endParaRPr lang="ru-RU"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35072">
                <a:tc>
                  <a:txBody>
                    <a:bodyPr/>
                    <a:lstStyle/>
                    <a:p>
                      <a:pPr algn="just"/>
                      <a:r>
                        <a:rPr lang="ru-RU" sz="1400" b="0" dirty="0">
                          <a:effectLst/>
                          <a:latin typeface="Times New Roman" panose="02020603050405020304" pitchFamily="18" charset="0"/>
                          <a:cs typeface="Times New Roman" panose="02020603050405020304" pitchFamily="18" charset="0"/>
                        </a:rPr>
                        <a:t>Проектно-изыскательские работы</a:t>
                      </a:r>
                      <a:endPar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ru-RU" sz="1400" b="0" dirty="0">
                          <a:effectLst/>
                          <a:latin typeface="Times New Roman" panose="02020603050405020304" pitchFamily="18" charset="0"/>
                          <a:cs typeface="Times New Roman" panose="02020603050405020304" pitchFamily="18" charset="0"/>
                        </a:rPr>
                        <a:t>Проект</a:t>
                      </a:r>
                      <a:endParaRPr lang="ru-RU" sz="14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rowSpan="7">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57 712,15</a:t>
                      </a:r>
                    </a:p>
                  </a:txBody>
                  <a:tcPr marL="68580" marR="68580" marT="0" marB="0" anchor="ctr"/>
                </a:tc>
                <a:tc>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6</a:t>
                      </a:r>
                    </a:p>
                  </a:txBody>
                  <a:tcPr marL="68580" marR="68580" marT="0" marB="0" anchor="ctr"/>
                </a:tc>
                <a:tc rowSpan="7">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18 256,94</a:t>
                      </a:r>
                    </a:p>
                  </a:txBody>
                  <a:tcPr marL="68580" marR="68580" marT="0" marB="0" anchor="ctr"/>
                </a:tc>
                <a:tc rowSpan="2">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a:t>
                      </a:r>
                    </a:p>
                  </a:txBody>
                  <a:tcPr marL="68580" marR="68580" marT="0" marB="0" anchor="ctr"/>
                </a:tc>
                <a:tc rowSpan="7">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53 979,70</a:t>
                      </a:r>
                    </a:p>
                  </a:txBody>
                  <a:tcPr marL="68580" marR="68580" marT="0" marB="0" anchor="ctr"/>
                </a:tc>
                <a:tc rowSpan="3">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3</a:t>
                      </a:r>
                    </a:p>
                  </a:txBody>
                  <a:tcPr marL="68580" marR="68580" marT="0" marB="0" anchor="ctr"/>
                </a:tc>
                <a:extLst>
                  <a:ext uri="{0D108BD9-81ED-4DB2-BD59-A6C34878D82A}">
                    <a16:rowId xmlns:a16="http://schemas.microsoft.com/office/drawing/2014/main" val="10001"/>
                  </a:ext>
                </a:extLst>
              </a:tr>
              <a:tr h="0">
                <a:tc rowSpan="3">
                  <a:txBody>
                    <a:bodyPr/>
                    <a:lstStyle/>
                    <a:p>
                      <a:r>
                        <a:rPr lang="ru-RU" sz="1400" b="0">
                          <a:effectLst/>
                          <a:latin typeface="Times New Roman" panose="02020603050405020304" pitchFamily="18" charset="0"/>
                          <a:cs typeface="Times New Roman" panose="02020603050405020304" pitchFamily="18" charset="0"/>
                        </a:rPr>
                        <a:t>Реконструкция объектов</a:t>
                      </a:r>
                      <a:endParaRPr lang="ru-RU" dirty="0"/>
                    </a:p>
                  </a:txBody>
                  <a:tcPr marL="68580" marR="68580" marT="0" marB="0" anchor="ctr"/>
                </a:tc>
                <a:tc rowSpan="3">
                  <a:txBody>
                    <a:bodyPr/>
                    <a:lstStyle/>
                    <a:p>
                      <a:r>
                        <a:rPr lang="ru-RU" sz="1400" b="0" dirty="0">
                          <a:effectLst/>
                          <a:latin typeface="Times New Roman" panose="02020603050405020304" pitchFamily="18" charset="0"/>
                          <a:cs typeface="Times New Roman" panose="02020603050405020304" pitchFamily="18" charset="0"/>
                        </a:rPr>
                        <a:t>ед.</a:t>
                      </a:r>
                      <a:endParaRPr lang="ru-RU" dirty="0"/>
                    </a:p>
                  </a:txBody>
                  <a:tcPr marL="68580" marR="68580" marT="0" marB="0" anchor="ctr"/>
                </a:tc>
                <a:tc vMerge="1">
                  <a:txBody>
                    <a:bodyPr/>
                    <a:lstStyle/>
                    <a:p>
                      <a:endParaRPr lang="ru-RU"/>
                    </a:p>
                  </a:txBody>
                  <a:tcPr marL="68580" marR="68580" marT="0" marB="0" anchor="ctr"/>
                </a:tc>
                <a:tc rowSpan="3">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25</a:t>
                      </a:r>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extLst>
                  <a:ext uri="{0D108BD9-81ED-4DB2-BD59-A6C34878D82A}">
                    <a16:rowId xmlns:a16="http://schemas.microsoft.com/office/drawing/2014/main" val="10002"/>
                  </a:ext>
                </a:extLst>
              </a:tr>
              <a:tr h="0">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rowSpan="2">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10</a:t>
                      </a:r>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extLst>
                  <a:ext uri="{0D108BD9-81ED-4DB2-BD59-A6C34878D82A}">
                    <a16:rowId xmlns:a16="http://schemas.microsoft.com/office/drawing/2014/main" val="10003"/>
                  </a:ext>
                </a:extLst>
              </a:tr>
              <a:tr h="257007">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vMerge="1">
                  <a:txBody>
                    <a:bodyPr/>
                    <a:lstStyle/>
                    <a:p>
                      <a:endParaRPr lang="ru-RU"/>
                    </a:p>
                  </a:txBody>
                  <a:tcPr marL="68580" marR="68580" marT="0" marB="0" anchor="ctr"/>
                </a:tc>
                <a:tc>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6</a:t>
                      </a:r>
                    </a:p>
                  </a:txBody>
                  <a:tcPr marL="68580" marR="68580" marT="0" marB="0" anchor="ctr"/>
                </a:tc>
                <a:extLst>
                  <a:ext uri="{0D108BD9-81ED-4DB2-BD59-A6C34878D82A}">
                    <a16:rowId xmlns:a16="http://schemas.microsoft.com/office/drawing/2014/main" val="10004"/>
                  </a:ext>
                </a:extLst>
              </a:tr>
              <a:tr h="381000">
                <a:tc>
                  <a:txBody>
                    <a:bodyPr/>
                    <a:lstStyle/>
                    <a:p>
                      <a:r>
                        <a:rPr lang="ru-RU" sz="1400" b="0" dirty="0">
                          <a:effectLst/>
                          <a:latin typeface="Times New Roman" panose="02020603050405020304" pitchFamily="18" charset="0"/>
                          <a:cs typeface="Times New Roman" panose="02020603050405020304" pitchFamily="18" charset="0"/>
                        </a:rPr>
                        <a:t>Автоматизация/</a:t>
                      </a:r>
                    </a:p>
                    <a:p>
                      <a:r>
                        <a:rPr lang="ru-RU" sz="1400" b="0" dirty="0">
                          <a:effectLst/>
                          <a:latin typeface="Times New Roman" panose="02020603050405020304" pitchFamily="18" charset="0"/>
                          <a:cs typeface="Times New Roman" panose="02020603050405020304" pitchFamily="18" charset="0"/>
                        </a:rPr>
                        <a:t>диспетчеризация котельных</a:t>
                      </a:r>
                      <a:endParaRPr lang="ru-RU" dirty="0"/>
                    </a:p>
                  </a:txBody>
                  <a:tcPr marL="68580" marR="68580" marT="0" marB="0" anchor="ctr"/>
                </a:tc>
                <a:tc>
                  <a:txBody>
                    <a:bodyPr/>
                    <a:lstStyle/>
                    <a:p>
                      <a:r>
                        <a:rPr lang="ru-RU" sz="1400" b="0" dirty="0">
                          <a:effectLst/>
                          <a:latin typeface="Times New Roman" panose="02020603050405020304" pitchFamily="18" charset="0"/>
                          <a:cs typeface="Times New Roman" panose="02020603050405020304" pitchFamily="18" charset="0"/>
                        </a:rPr>
                        <a:t>котельная</a:t>
                      </a:r>
                      <a:endParaRPr lang="ru-RU" dirty="0"/>
                    </a:p>
                  </a:txBody>
                  <a:tcPr marL="68580" marR="68580" marT="0" marB="0" anchor="ctr"/>
                </a:tc>
                <a:tc vMerge="1">
                  <a:txBody>
                    <a:bodyPr/>
                    <a:lstStyle/>
                    <a:p>
                      <a:endParaRPr lang="ru-RU"/>
                    </a:p>
                  </a:txBody>
                  <a:tcPr/>
                </a:tc>
                <a:tc>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17</a:t>
                      </a:r>
                      <a:endParaRPr lang="ru-RU" dirty="0"/>
                    </a:p>
                  </a:txBody>
                  <a:tcPr marL="68580" marR="68580" marT="0" marB="0" anchor="ctr"/>
                </a:tc>
                <a:tc vMerge="1">
                  <a:txBody>
                    <a:bodyPr/>
                    <a:lstStyle/>
                    <a:p>
                      <a:endParaRPr lang="ru-RU"/>
                    </a:p>
                  </a:txBody>
                  <a:tcPr/>
                </a:tc>
                <a:tc>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dirty="0"/>
                    </a:p>
                  </a:txBody>
                  <a:tcPr marL="68580" marR="68580" marT="0" marB="0" anchor="ctr"/>
                </a:tc>
                <a:tc vMerge="1">
                  <a:txBody>
                    <a:bodyPr/>
                    <a:lstStyle/>
                    <a:p>
                      <a:endParaRPr lang="ru-RU"/>
                    </a:p>
                  </a:txBody>
                  <a:tcPr/>
                </a:tc>
                <a:tc>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5</a:t>
                      </a:r>
                    </a:p>
                  </a:txBody>
                  <a:tcPr marL="68580" marR="68580" marT="0" marB="0" anchor="ctr"/>
                </a:tc>
                <a:extLst>
                  <a:ext uri="{0D108BD9-81ED-4DB2-BD59-A6C34878D82A}">
                    <a16:rowId xmlns:a16="http://schemas.microsoft.com/office/drawing/2014/main" val="3355479852"/>
                  </a:ext>
                </a:extLst>
              </a:tr>
              <a:tr h="411480">
                <a:tc>
                  <a:txBody>
                    <a:bodyPr/>
                    <a:lstStyle/>
                    <a:p>
                      <a:r>
                        <a:rPr lang="ru-RU" sz="1400" b="0">
                          <a:effectLst/>
                          <a:latin typeface="Times New Roman" panose="02020603050405020304" pitchFamily="18" charset="0"/>
                          <a:cs typeface="Times New Roman" panose="02020603050405020304" pitchFamily="18" charset="0"/>
                        </a:rPr>
                        <a:t>Замена насосного оборудования</a:t>
                      </a:r>
                      <a:endParaRPr lang="ru-RU"/>
                    </a:p>
                  </a:txBody>
                  <a:tcPr marL="68580" marR="68580" marT="0" marB="0" anchor="ctr"/>
                </a:tc>
                <a:tc>
                  <a:txBody>
                    <a:bodyPr/>
                    <a:lstStyle/>
                    <a:p>
                      <a:r>
                        <a:rPr lang="ru-RU" sz="1400" b="0" dirty="0">
                          <a:effectLst/>
                          <a:latin typeface="Times New Roman" panose="02020603050405020304" pitchFamily="18" charset="0"/>
                          <a:cs typeface="Times New Roman" panose="02020603050405020304" pitchFamily="18" charset="0"/>
                        </a:rPr>
                        <a:t>котельная</a:t>
                      </a:r>
                      <a:endParaRPr lang="ru-RU" dirty="0"/>
                    </a:p>
                  </a:txBody>
                  <a:tcPr marL="68580" marR="68580" marT="0" marB="0" anchor="ctr"/>
                </a:tc>
                <a:tc vMerge="1">
                  <a:txBody>
                    <a:bodyPr/>
                    <a:lstStyle/>
                    <a:p>
                      <a:endParaRPr lang="ru-RU"/>
                    </a:p>
                  </a:txBody>
                  <a:tcPr/>
                </a:tc>
                <a:tc>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ru-RU" dirty="0"/>
                    </a:p>
                  </a:txBody>
                  <a:tcPr marL="68580" marR="68580" marT="0" marB="0" anchor="ctr"/>
                </a:tc>
                <a:tc vMerge="1">
                  <a:txBody>
                    <a:bodyPr/>
                    <a:lstStyle/>
                    <a:p>
                      <a:endParaRPr lang="ru-RU"/>
                    </a:p>
                  </a:txBody>
                  <a:tcPr/>
                </a:tc>
                <a:tc>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dirty="0"/>
                    </a:p>
                  </a:txBody>
                  <a:tcPr marL="68580" marR="68580" marT="0" marB="0" anchor="ctr"/>
                </a:tc>
                <a:tc vMerge="1">
                  <a:txBody>
                    <a:bodyPr/>
                    <a:lstStyle/>
                    <a:p>
                      <a:endParaRPr lang="ru-RU"/>
                    </a:p>
                  </a:txBody>
                  <a:tcPr/>
                </a:tc>
                <a:tc>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dirty="0"/>
                    </a:p>
                  </a:txBody>
                  <a:tcPr marL="68580" marR="68580" marT="0" marB="0" anchor="ctr"/>
                </a:tc>
                <a:extLst>
                  <a:ext uri="{0D108BD9-81ED-4DB2-BD59-A6C34878D82A}">
                    <a16:rowId xmlns:a16="http://schemas.microsoft.com/office/drawing/2014/main" val="717133616"/>
                  </a:ext>
                </a:extLst>
              </a:tr>
              <a:tr h="441960">
                <a:tc>
                  <a:txBody>
                    <a:bodyPr/>
                    <a:lstStyle/>
                    <a:p>
                      <a:r>
                        <a:rPr lang="ru-RU" altLang="en-US" sz="1400" b="0">
                          <a:effectLst/>
                          <a:latin typeface="Times New Roman" panose="02020603050405020304" pitchFamily="18" charset="0"/>
                          <a:ea typeface="Times New Roman" panose="02020603050405020304" pitchFamily="18" charset="0"/>
                          <a:cs typeface="Times New Roman" panose="02020603050405020304" pitchFamily="18" charset="0"/>
                        </a:rPr>
                        <a:t>Замена теплосетей с подводом к котельной</a:t>
                      </a:r>
                      <a:endParaRPr lang="ru-RU"/>
                    </a:p>
                  </a:txBody>
                  <a:tcPr marL="68580" marR="68580" marT="0" marB="0" anchor="ctr"/>
                </a:tc>
                <a:tc>
                  <a:txBody>
                    <a:bodyPr/>
                    <a:lstStyle/>
                    <a:p>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м/п (км)</a:t>
                      </a:r>
                      <a:endParaRPr lang="ru-RU" dirty="0"/>
                    </a:p>
                  </a:txBody>
                  <a:tcPr marL="68580" marR="68580" marT="0" marB="0" anchor="ctr"/>
                </a:tc>
                <a:tc vMerge="1">
                  <a:txBody>
                    <a:bodyPr/>
                    <a:lstStyle/>
                    <a:p>
                      <a:endParaRPr lang="ru-RU"/>
                    </a:p>
                  </a:txBody>
                  <a:tcPr/>
                </a:tc>
                <a:tc>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2,4 км;</a:t>
                      </a:r>
                    </a:p>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73,73 м/п.</a:t>
                      </a:r>
                      <a:endParaRPr lang="ru-RU" dirty="0"/>
                    </a:p>
                  </a:txBody>
                  <a:tcPr marL="68580" marR="68580" marT="0" marB="0" anchor="ctr"/>
                </a:tc>
                <a:tc vMerge="1">
                  <a:txBody>
                    <a:bodyPr/>
                    <a:lstStyle/>
                    <a:p>
                      <a:endParaRPr lang="ru-RU"/>
                    </a:p>
                  </a:txBody>
                  <a:tcPr/>
                </a:tc>
                <a:tc>
                  <a:txBody>
                    <a:bodyPr/>
                    <a:lstStyle/>
                    <a:p>
                      <a:pPr algn="ct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0,6 км</a:t>
                      </a:r>
                      <a:endParaRPr lang="ru-RU" dirty="0"/>
                    </a:p>
                  </a:txBody>
                  <a:tcPr marL="68580" marR="68580" marT="0" marB="0" anchor="ctr"/>
                </a:tc>
                <a:tc vMerge="1">
                  <a:txBody>
                    <a:bodyPr/>
                    <a:lstStyle/>
                    <a:p>
                      <a:endParaRPr lang="ru-RU"/>
                    </a:p>
                  </a:txBody>
                  <a:tcPr/>
                </a:tc>
                <a:tc>
                  <a:txBody>
                    <a:bodyPr/>
                    <a:lstStyle/>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1,1 км;</a:t>
                      </a:r>
                    </a:p>
                    <a:p>
                      <a:pPr algn="ctr">
                        <a:buNone/>
                      </a:pPr>
                      <a:r>
                        <a:rPr lang="ru-RU" altLang="en-US" sz="1400" b="0" dirty="0">
                          <a:effectLst/>
                          <a:latin typeface="Times New Roman" panose="02020603050405020304" pitchFamily="18" charset="0"/>
                          <a:ea typeface="Times New Roman" panose="02020603050405020304" pitchFamily="18" charset="0"/>
                          <a:cs typeface="Times New Roman" panose="02020603050405020304" pitchFamily="18" charset="0"/>
                        </a:rPr>
                        <a:t>176 м/п</a:t>
                      </a:r>
                      <a:endParaRPr lang="ru-RU" dirty="0"/>
                    </a:p>
                  </a:txBody>
                  <a:tcPr marL="68580" marR="68580" marT="0" marB="0" anchor="ctr"/>
                </a:tc>
                <a:extLst>
                  <a:ext uri="{0D108BD9-81ED-4DB2-BD59-A6C34878D82A}">
                    <a16:rowId xmlns:a16="http://schemas.microsoft.com/office/drawing/2014/main" val="4244515771"/>
                  </a:ext>
                </a:extLst>
              </a:tr>
            </a:tbl>
          </a:graphicData>
        </a:graphic>
      </p:graphicFrame>
    </p:spTree>
    <p:extLst>
      <p:ext uri="{BB962C8B-B14F-4D97-AF65-F5344CB8AC3E}">
        <p14:creationId xmlns:p14="http://schemas.microsoft.com/office/powerpoint/2010/main" val="3769929651"/>
      </p:ext>
    </p:extLst>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TotalTime>
  <Words>521</Words>
  <Application>Microsoft Office PowerPoint</Application>
  <PresentationFormat>Широкоэкранный</PresentationFormat>
  <Paragraphs>248</Paragraphs>
  <Slides>10</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宋体</vt:lpstr>
      <vt:lpstr>宋体</vt:lpstr>
      <vt:lpstr>Arial</vt:lpstr>
      <vt:lpstr>Calibri</vt:lpstr>
      <vt:lpstr>Times New Roman</vt:lpstr>
      <vt:lpstr>Wingdings</vt:lpstr>
      <vt:lpstr>Office Theme</vt:lpstr>
      <vt:lpstr>Презентация PowerPoint</vt:lpstr>
      <vt:lpstr>Производственные мощности</vt:lpstr>
      <vt:lpstr>Подготовка к отопительному сезону 2023-2024. </vt:lpstr>
      <vt:lpstr>Финансирование ремонтной деятельности. </vt:lpstr>
      <vt:lpstr>Нештатные ситуации</vt:lpstr>
      <vt:lpstr>Нештатные ситуации</vt:lpstr>
      <vt:lpstr>Производственные мощности для устранения нештатных ситуаций</vt:lpstr>
      <vt:lpstr>Отопительный сезон. Общая информация.</vt:lpstr>
      <vt:lpstr>Инвестиционная деятельность за период 2020-2023 г.г.</vt:lpstr>
      <vt:lpstr>Достигнутые результаты за период 2020-2023 г.г.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МУП «Ейские тепловые сети»</dc:title>
  <dc:creator>zamdir</dc:creator>
  <cp:lastModifiedBy>Dir</cp:lastModifiedBy>
  <cp:revision>257</cp:revision>
  <cp:lastPrinted>2023-12-20T13:40:23Z</cp:lastPrinted>
  <dcterms:created xsi:type="dcterms:W3CDTF">2020-05-27T11:28:00Z</dcterms:created>
  <dcterms:modified xsi:type="dcterms:W3CDTF">2024-01-19T06:03:20Z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2019-12-25T06:00:00Z</vt:filetime>
  </property>
  <property fmtid="{D5CDD505-2E9C-101B-9397-08002B2CF9AE}" pid="3" name="Creator">
    <vt:lpwstr>Microsoft® PowerPoint® для Office 365</vt:lpwstr>
  </property>
  <property fmtid="{D5CDD505-2E9C-101B-9397-08002B2CF9AE}" pid="4" name="LastSaved">
    <vt:filetime>2020-05-27T06:00:00Z</vt:filetime>
  </property>
  <property fmtid="{D5CDD505-2E9C-101B-9397-08002B2CF9AE}" pid="5" name="KSOProductBuildVer">
    <vt:lpwstr>1049-12.2.0.13306</vt:lpwstr>
  </property>
  <property fmtid="{D5CDD505-2E9C-101B-9397-08002B2CF9AE}" pid="6" name="ICV">
    <vt:lpwstr>9AD0EDD22F6A4F3BB13BE3170372608A_12</vt:lpwstr>
  </property>
</Properties>
</file>